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4"/>
  </p:notesMasterIdLst>
  <p:handoutMasterIdLst>
    <p:handoutMasterId r:id="rId45"/>
  </p:handoutMasterIdLst>
  <p:sldIdLst>
    <p:sldId id="299" r:id="rId2"/>
    <p:sldId id="300" r:id="rId3"/>
    <p:sldId id="257" r:id="rId4"/>
    <p:sldId id="259" r:id="rId5"/>
    <p:sldId id="258" r:id="rId6"/>
    <p:sldId id="260" r:id="rId7"/>
    <p:sldId id="261" r:id="rId8"/>
    <p:sldId id="262" r:id="rId9"/>
    <p:sldId id="263" r:id="rId10"/>
    <p:sldId id="267" r:id="rId11"/>
    <p:sldId id="266" r:id="rId12"/>
    <p:sldId id="264" r:id="rId13"/>
    <p:sldId id="273" r:id="rId14"/>
    <p:sldId id="296" r:id="rId15"/>
    <p:sldId id="295" r:id="rId16"/>
    <p:sldId id="271" r:id="rId17"/>
    <p:sldId id="268" r:id="rId18"/>
    <p:sldId id="272" r:id="rId19"/>
    <p:sldId id="274" r:id="rId20"/>
    <p:sldId id="294" r:id="rId21"/>
    <p:sldId id="297" r:id="rId22"/>
    <p:sldId id="298" r:id="rId23"/>
    <p:sldId id="265" r:id="rId24"/>
    <p:sldId id="270" r:id="rId25"/>
    <p:sldId id="279" r:id="rId26"/>
    <p:sldId id="278" r:id="rId27"/>
    <p:sldId id="301" r:id="rId28"/>
    <p:sldId id="277" r:id="rId29"/>
    <p:sldId id="276" r:id="rId30"/>
    <p:sldId id="280" r:id="rId31"/>
    <p:sldId id="283" r:id="rId32"/>
    <p:sldId id="282" r:id="rId33"/>
    <p:sldId id="275" r:id="rId34"/>
    <p:sldId id="284" r:id="rId35"/>
    <p:sldId id="269" r:id="rId36"/>
    <p:sldId id="281" r:id="rId37"/>
    <p:sldId id="293" r:id="rId38"/>
    <p:sldId id="285" r:id="rId39"/>
    <p:sldId id="288" r:id="rId40"/>
    <p:sldId id="287" r:id="rId41"/>
    <p:sldId id="286" r:id="rId42"/>
    <p:sldId id="25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0523AE-F628-4DD0-9171-3F24C431F29D}" type="datetimeFigureOut">
              <a:rPr lang="en-US" smtClean="0"/>
              <a:t>11/28/2016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DE8875-2A91-4B2F-B03D-9298BF6833DE}" type="slidenum">
              <a:rPr lang="en-US" smtClean="0"/>
              <a:t>‹#›</a:t>
            </a:fld>
            <a:endParaRPr lang="en-US"/>
          </a:p>
        </p:txBody>
      </p:sp>
    </p:spTree>
    <p:extLst>
      <p:ext uri="{BB962C8B-B14F-4D97-AF65-F5344CB8AC3E}">
        <p14:creationId xmlns:p14="http://schemas.microsoft.com/office/powerpoint/2010/main" val="3192485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C5C8A-81A4-4748-8F28-68816CF76606}" type="datetimeFigureOut">
              <a:rPr lang="en-US" smtClean="0"/>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DF0A6-26A7-45D1-AE3C-5D608E568ABF}" type="slidenum">
              <a:rPr lang="en-US" smtClean="0"/>
              <a:t>‹#›</a:t>
            </a:fld>
            <a:endParaRPr lang="en-US"/>
          </a:p>
        </p:txBody>
      </p:sp>
    </p:spTree>
    <p:extLst>
      <p:ext uri="{BB962C8B-B14F-4D97-AF65-F5344CB8AC3E}">
        <p14:creationId xmlns:p14="http://schemas.microsoft.com/office/powerpoint/2010/main" val="23700692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715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599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6FB57AE-F79A-4BD1-84AD-FC5C89230CC5}" type="datetime1">
              <a:rPr lang="en-US" smtClean="0"/>
              <a:t>11/28/2016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D0EAD-20D5-44BA-A827-04FA99FA7EFE}" type="datetime1">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30EE7-24D1-45BE-A630-0ECFD700CA20}" type="datetime1">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3188254-9A1D-48EF-B05E-42838AF47CAC}" type="datetime1">
              <a:rPr lang="en-US" smtClean="0"/>
              <a:t>11/28/2016</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051D4B3-7CAC-4747-806B-4998AE9A7668}" type="datetime1">
              <a:rPr lang="en-US" smtClean="0"/>
              <a:t>11/28/2016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2A01E31-38FF-4B21-90F4-49C97C856AC3}" type="datetime1">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DF06F17-7831-496E-8789-6620E5302EF9}" type="datetime1">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A9D242-3DA3-4AAA-9B78-23018AD30A91}" type="datetime1">
              <a:rPr lang="en-US" smtClean="0"/>
              <a:t>11/28/2016</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84C8D-28EA-4FDD-AE59-920C5F43F3BC}" type="datetime1">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693BB96-2FA7-4503-93C1-3D316B0824AF}" type="datetime1">
              <a:rPr lang="en-US" smtClean="0"/>
              <a:t>11/28/2016</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51B3FE9-F612-4D98-89A8-B76E49D0979E}" type="datetime1">
              <a:rPr lang="en-US" smtClean="0"/>
              <a:t>11/28/2016</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CC6C0A0-CD9E-4546-A0EC-379389FD8FF9}" type="datetime1">
              <a:rPr lang="en-US" smtClean="0"/>
              <a:t>11/28/2016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533400"/>
          <a:ext cx="9144000" cy="6827838"/>
        </p:xfrm>
        <a:graphic>
          <a:graphicData uri="http://schemas.openxmlformats.org/drawingml/2006/table">
            <a:tbl>
              <a:tblPr/>
              <a:tblGrid>
                <a:gridCol w="4572797"/>
                <a:gridCol w="4571203"/>
              </a:tblGrid>
              <a:tr h="3962697">
                <a:tc>
                  <a:txBody>
                    <a:bodyPr/>
                    <a:lstStyle/>
                    <a:p>
                      <a:pPr marL="45720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0000"/>
                          </a:solidFill>
                          <a:effectLst/>
                          <a:latin typeface="Arial Narrow" pitchFamily="34" charset="0"/>
                          <a:cs typeface="Times New Roman" pitchFamily="18" charset="0"/>
                        </a:rPr>
                        <a:t>Learning Target</a:t>
                      </a:r>
                      <a:endParaRPr kumimoji="0" lang="en-US" sz="2400" b="1" i="0" u="sng" strike="noStrike" cap="none" normalizeH="0" baseline="0" dirty="0" smtClean="0">
                        <a:ln>
                          <a:noFill/>
                        </a:ln>
                        <a:solidFill>
                          <a:srgbClr val="FFFFFF"/>
                        </a:solidFill>
                        <a:effectLst/>
                        <a:latin typeface="Times New Roman" pitchFamily="18" charset="0"/>
                        <a:cs typeface="Times New Roman" pitchFamily="18"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Narrow" pitchFamily="34" charset="0"/>
                          <a:cs typeface="Times New Roman" pitchFamily="18" charset="0"/>
                        </a:rPr>
                        <a:t>By the end of class, I will be  able  to</a:t>
                      </a:r>
                      <a:r>
                        <a:rPr kumimoji="0" lang="en-US" sz="2000" b="1" i="0" u="none" strike="noStrike" cap="none" normalizeH="0" baseline="0" dirty="0" smtClean="0">
                          <a:ln>
                            <a:noFill/>
                          </a:ln>
                          <a:solidFill>
                            <a:srgbClr val="000000"/>
                          </a:solidFill>
                          <a:effectLst/>
                          <a:latin typeface="Arial Narrow" pitchFamily="34" charset="0"/>
                          <a:cs typeface="Times New Roman" pitchFamily="18" charset="0"/>
                        </a:rPr>
                        <a:t> </a:t>
                      </a:r>
                      <a:endParaRPr lang="en-US" sz="2000" b="1" kern="1200" baseline="0" dirty="0" smtClean="0">
                        <a:solidFill>
                          <a:schemeClr val="tx1"/>
                        </a:solidFill>
                        <a:latin typeface="Arial Narrow" pitchFamily="34" charset="0"/>
                        <a:ea typeface="+mn-ea"/>
                        <a:cs typeface="+mn-cs"/>
                      </a:endParaRPr>
                    </a:p>
                    <a:p>
                      <a:pPr marL="342900" indent="-342900">
                        <a:buFont typeface="Wingdings" pitchFamily="2" charset="2"/>
                        <a:buChar char="§"/>
                      </a:pPr>
                      <a:r>
                        <a:rPr lang="en-US" sz="2800" b="1" kern="1200" baseline="0" dirty="0" smtClean="0">
                          <a:solidFill>
                            <a:schemeClr val="tx1"/>
                          </a:solidFill>
                          <a:latin typeface="Arial Narrow" pitchFamily="34" charset="0"/>
                          <a:ea typeface="+mn-ea"/>
                          <a:cs typeface="+mn-cs"/>
                        </a:rPr>
                        <a:t>answering questions from the power point  by answering correctly and completely and discuss with my partner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sng" strike="noStrike" cap="none" normalizeH="0" baseline="0" dirty="0" smtClean="0">
                          <a:ln>
                            <a:noFill/>
                          </a:ln>
                          <a:solidFill>
                            <a:srgbClr val="FF0000"/>
                          </a:solidFill>
                          <a:effectLst/>
                          <a:latin typeface="Arial Narrow" pitchFamily="34" charset="0"/>
                          <a:cs typeface="Times New Roman" pitchFamily="18" charset="0"/>
                        </a:rPr>
                        <a:t>Essential Question</a:t>
                      </a:r>
                    </a:p>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
                        <a:tabLst/>
                        <a:defRPr/>
                      </a:pPr>
                      <a:r>
                        <a:rPr lang="en-US" sz="3200" b="1" kern="1200" dirty="0" smtClean="0">
                          <a:solidFill>
                            <a:srgbClr val="FF0000"/>
                          </a:solidFill>
                          <a:latin typeface="+mn-lt"/>
                          <a:ea typeface="+mn-ea"/>
                          <a:cs typeface="+mn-cs"/>
                        </a:rPr>
                        <a:t>What do you need to do this week in order to show proficiency</a:t>
                      </a:r>
                      <a:r>
                        <a:rPr lang="en-US" sz="3200" b="1" kern="1200" baseline="0" dirty="0" smtClean="0">
                          <a:solidFill>
                            <a:srgbClr val="FF0000"/>
                          </a:solidFill>
                          <a:latin typeface="+mn-lt"/>
                          <a:ea typeface="+mn-ea"/>
                          <a:cs typeface="+mn-cs"/>
                        </a:rPr>
                        <a:t> in you finals? Explain</a:t>
                      </a:r>
                      <a:endParaRPr lang="en-US" sz="3200" b="1" kern="1200" dirty="0" smtClean="0">
                        <a:solidFill>
                          <a:srgbClr val="FF0000"/>
                        </a:solidFill>
                        <a:latin typeface="+mn-lt"/>
                        <a:ea typeface="+mn-ea"/>
                        <a:cs typeface="+mn-cs"/>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2865141">
                <a:tc>
                  <a:txBody>
                    <a:bodyPr/>
                    <a:lstStyle/>
                    <a:p>
                      <a:pPr marL="45720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70C0"/>
                          </a:solidFill>
                          <a:effectLst/>
                          <a:latin typeface="Arial Narrow" pitchFamily="34" charset="0"/>
                          <a:cs typeface="Times New Roman" pitchFamily="18" charset="0"/>
                        </a:rPr>
                        <a:t>Agenda</a:t>
                      </a:r>
                    </a:p>
                    <a:p>
                      <a:pPr marL="800100" marR="0" lvl="0" indent="-3429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800" b="1" i="0" u="none" strike="noStrike" cap="none" normalizeH="0" baseline="0" dirty="0" smtClean="0">
                          <a:ln>
                            <a:noFill/>
                          </a:ln>
                          <a:solidFill>
                            <a:srgbClr val="0070C0"/>
                          </a:solidFill>
                          <a:effectLst/>
                          <a:latin typeface="Arial Narrow" pitchFamily="34" charset="0"/>
                          <a:cs typeface="Times New Roman" pitchFamily="18" charset="0"/>
                        </a:rPr>
                        <a:t>Review NGSS 1-7</a:t>
                      </a:r>
                    </a:p>
                    <a:p>
                      <a:pPr marL="45720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cs typeface="Times New Roman" pitchFamily="18" charset="0"/>
                        </a:rPr>
                        <a:t>     - </a:t>
                      </a:r>
                      <a:r>
                        <a:rPr kumimoji="0" lang="en-US" sz="2800" b="1" i="0" u="none" strike="noStrike" cap="none" normalizeH="0" baseline="0" dirty="0" err="1" smtClean="0">
                          <a:ln>
                            <a:noFill/>
                          </a:ln>
                          <a:solidFill>
                            <a:srgbClr val="0070C0"/>
                          </a:solidFill>
                          <a:effectLst/>
                          <a:latin typeface="Arial Narrow" pitchFamily="34" charset="0"/>
                          <a:cs typeface="Times New Roman" pitchFamily="18" charset="0"/>
                        </a:rPr>
                        <a:t>powerpoint</a:t>
                      </a:r>
                      <a:endParaRPr kumimoji="0" lang="en-US" sz="2800" b="1" i="0" u="none" strike="noStrike" cap="none" normalizeH="0" baseline="0" dirty="0" smtClean="0">
                        <a:ln>
                          <a:noFill/>
                        </a:ln>
                        <a:solidFill>
                          <a:srgbClr val="0070C0"/>
                        </a:solidFill>
                        <a:effectLst/>
                        <a:latin typeface="Arial Narrow" pitchFamily="34" charset="0"/>
                        <a:cs typeface="Times New Roman" pitchFamily="18" charset="0"/>
                      </a:endParaRPr>
                    </a:p>
                    <a:p>
                      <a:pPr marL="914400" marR="0" lvl="0" indent="-4572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800" b="1" i="0" u="none" strike="noStrike" cap="none" normalizeH="0" baseline="0" dirty="0" smtClean="0">
                          <a:ln>
                            <a:noFill/>
                          </a:ln>
                          <a:solidFill>
                            <a:srgbClr val="0070C0"/>
                          </a:solidFill>
                          <a:effectLst/>
                          <a:latin typeface="Arial Narrow" pitchFamily="34" charset="0"/>
                          <a:cs typeface="Times New Roman" pitchFamily="18" charset="0"/>
                        </a:rPr>
                        <a:t>Canvas</a:t>
                      </a:r>
                    </a:p>
                    <a:p>
                      <a:pPr marL="45720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2800" b="1" i="0" u="none" strike="noStrike" cap="none" normalizeH="0" baseline="0" dirty="0" smtClean="0">
                          <a:ln>
                            <a:noFill/>
                          </a:ln>
                          <a:solidFill>
                            <a:srgbClr val="0070C0"/>
                          </a:solidFill>
                          <a:effectLst/>
                          <a:latin typeface="Arial Narrow" pitchFamily="34" charset="0"/>
                          <a:cs typeface="Times New Roman" pitchFamily="18" charset="0"/>
                        </a:rPr>
                        <a:t>      - turn in all missing work</a:t>
                      </a:r>
                    </a:p>
                    <a:p>
                      <a:pPr marL="45720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2400" b="1" i="0" u="none" strike="noStrike" cap="none" normalizeH="0" baseline="0" dirty="0" smtClean="0">
                        <a:ln>
                          <a:noFill/>
                        </a:ln>
                        <a:solidFill>
                          <a:srgbClr val="0070C0"/>
                        </a:solidFill>
                        <a:effectLst/>
                        <a:latin typeface="Arial Narrow"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Arial" charset="0"/>
                        </a:rPr>
                        <a:t>                    </a:t>
                      </a:r>
                      <a:r>
                        <a:rPr kumimoji="0" lang="en-US" sz="2400" b="1" i="0" u="sng" strike="noStrike" cap="none" normalizeH="0" baseline="0" dirty="0" smtClean="0">
                          <a:ln>
                            <a:noFill/>
                          </a:ln>
                          <a:solidFill>
                            <a:srgbClr val="00B050"/>
                          </a:solidFill>
                          <a:effectLst/>
                          <a:latin typeface="Arial" charset="0"/>
                        </a:rPr>
                        <a:t>Homework</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sz="2400" b="1" i="0" u="none" strike="noStrike" cap="none" normalizeH="0" baseline="0" dirty="0" smtClean="0">
                          <a:ln>
                            <a:noFill/>
                          </a:ln>
                          <a:solidFill>
                            <a:srgbClr val="00B050"/>
                          </a:solidFill>
                          <a:effectLst/>
                          <a:latin typeface="Arial" charset="0"/>
                        </a:rPr>
                        <a:t>All missing work on CANVAS were already due – you were given more than enough time to have it completed and turn </a:t>
                      </a:r>
                      <a:r>
                        <a:rPr kumimoji="0" lang="en-US" sz="2400" b="1" i="0" u="none" strike="noStrike" cap="none" normalizeH="0" baseline="0" smtClean="0">
                          <a:ln>
                            <a:noFill/>
                          </a:ln>
                          <a:solidFill>
                            <a:srgbClr val="00B050"/>
                          </a:solidFill>
                          <a:effectLst/>
                          <a:latin typeface="Arial" charset="0"/>
                        </a:rPr>
                        <a:t>it in.</a:t>
                      </a:r>
                      <a:endParaRPr kumimoji="0" lang="en-US" sz="2400" b="1" i="0" u="none" strike="noStrike" cap="none" normalizeH="0" baseline="0" dirty="0" smtClean="0">
                        <a:ln>
                          <a:noFill/>
                        </a:ln>
                        <a:solidFill>
                          <a:srgbClr val="00B050"/>
                        </a:solidFill>
                        <a:effectLst/>
                        <a:latin typeface="Arial"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4109" name="Rectangle 6"/>
          <p:cNvSpPr>
            <a:spLocks noChangeArrowheads="1"/>
          </p:cNvSpPr>
          <p:nvPr/>
        </p:nvSpPr>
        <p:spPr bwMode="auto">
          <a:xfrm>
            <a:off x="0" y="0"/>
            <a:ext cx="91440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rPr>
              <a:t>Semester 1     Week </a:t>
            </a:r>
            <a:r>
              <a:rPr lang="en-US" altLang="en-US" sz="2400" b="1" smtClean="0">
                <a:solidFill>
                  <a:srgbClr val="000000"/>
                </a:solidFill>
              </a:rPr>
              <a:t>18 </a:t>
            </a:r>
            <a:r>
              <a:rPr lang="en-US" altLang="en-US" sz="2400" b="1">
                <a:solidFill>
                  <a:srgbClr val="000000"/>
                </a:solidFill>
              </a:rPr>
              <a:t>( December </a:t>
            </a:r>
            <a:r>
              <a:rPr lang="en-US" altLang="en-US" sz="2400" b="1" smtClean="0">
                <a:solidFill>
                  <a:srgbClr val="000000"/>
                </a:solidFill>
              </a:rPr>
              <a:t>5-9, 2016)</a:t>
            </a:r>
            <a:endParaRPr lang="en-US" altLang="en-US" sz="2400" b="1">
              <a:solidFill>
                <a:srgbClr val="000000"/>
              </a:solidFill>
            </a:endParaRPr>
          </a:p>
        </p:txBody>
      </p:sp>
    </p:spTree>
    <p:extLst>
      <p:ext uri="{BB962C8B-B14F-4D97-AF65-F5344CB8AC3E}">
        <p14:creationId xmlns:p14="http://schemas.microsoft.com/office/powerpoint/2010/main" val="53797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792162"/>
          </a:xfrm>
        </p:spPr>
        <p:txBody>
          <a:bodyPr/>
          <a:lstStyle/>
          <a:p>
            <a:r>
              <a:rPr lang="en-US" b="1" dirty="0" smtClean="0"/>
              <a:t>In a chemical reaction: </a:t>
            </a:r>
            <a:endParaRPr lang="en-US" b="1" dirty="0"/>
          </a:p>
        </p:txBody>
      </p:sp>
      <p:sp>
        <p:nvSpPr>
          <p:cNvPr id="3" name="Content Placeholder 2"/>
          <p:cNvSpPr>
            <a:spLocks noGrp="1"/>
          </p:cNvSpPr>
          <p:nvPr>
            <p:ph sz="quarter" idx="1"/>
          </p:nvPr>
        </p:nvSpPr>
        <p:spPr>
          <a:xfrm>
            <a:off x="1143000" y="1295400"/>
            <a:ext cx="7467600" cy="2286000"/>
          </a:xfrm>
        </p:spPr>
        <p:txBody>
          <a:bodyPr/>
          <a:lstStyle/>
          <a:p>
            <a:pPr marL="0" indent="0">
              <a:buNone/>
            </a:pPr>
            <a:r>
              <a:rPr lang="en-US" sz="2800" dirty="0"/>
              <a:t>T</a:t>
            </a:r>
            <a:r>
              <a:rPr lang="en-US" sz="2800" dirty="0" smtClean="0"/>
              <a:t>he </a:t>
            </a:r>
            <a:r>
              <a:rPr lang="en-US" sz="2800" dirty="0"/>
              <a:t>bonds in the reactants are </a:t>
            </a:r>
            <a:r>
              <a:rPr lang="en-US" sz="2800" dirty="0" smtClean="0"/>
              <a:t>broken.</a:t>
            </a:r>
          </a:p>
          <a:p>
            <a:pPr marL="0" indent="0">
              <a:buNone/>
            </a:pPr>
            <a:r>
              <a:rPr lang="en-US" sz="2800" dirty="0" smtClean="0"/>
              <a:t>In </a:t>
            </a:r>
            <a:r>
              <a:rPr lang="en-US" sz="2800" dirty="0"/>
              <a:t>the product, the bonds are rearranged to make a new substance whose properties are different than those in the reactants.</a:t>
            </a:r>
          </a:p>
          <a:p>
            <a:endParaRPr lang="en-US" dirty="0"/>
          </a:p>
        </p:txBody>
      </p:sp>
    </p:spTree>
    <p:extLst>
      <p:ext uri="{BB962C8B-B14F-4D97-AF65-F5344CB8AC3E}">
        <p14:creationId xmlns:p14="http://schemas.microsoft.com/office/powerpoint/2010/main" val="64200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normAutofit/>
          </a:bodyPr>
          <a:lstStyle/>
          <a:p>
            <a:r>
              <a:rPr lang="en-US" sz="3200" dirty="0"/>
              <a:t>The </a:t>
            </a:r>
            <a:r>
              <a:rPr lang="en-US" sz="3200" u="sng" dirty="0"/>
              <a:t>products</a:t>
            </a:r>
            <a:r>
              <a:rPr lang="en-US" sz="3200" dirty="0"/>
              <a:t> in a chemical reaction always</a:t>
            </a:r>
            <a:r>
              <a:rPr lang="en-US" sz="3200" dirty="0" smtClean="0"/>
              <a:t>:</a:t>
            </a:r>
            <a:endParaRPr lang="en-US" dirty="0"/>
          </a:p>
        </p:txBody>
      </p:sp>
      <p:sp>
        <p:nvSpPr>
          <p:cNvPr id="3" name="Content Placeholder 2"/>
          <p:cNvSpPr>
            <a:spLocks noGrp="1"/>
          </p:cNvSpPr>
          <p:nvPr>
            <p:ph sz="quarter" idx="1"/>
          </p:nvPr>
        </p:nvSpPr>
        <p:spPr>
          <a:xfrm>
            <a:off x="914400" y="1524000"/>
            <a:ext cx="7467600" cy="1676400"/>
          </a:xfrm>
        </p:spPr>
        <p:txBody>
          <a:bodyPr>
            <a:normAutofit/>
          </a:bodyPr>
          <a:lstStyle/>
          <a:p>
            <a:pPr marL="0" indent="0">
              <a:buNone/>
            </a:pPr>
            <a:r>
              <a:rPr lang="en-US" sz="3600" b="1" dirty="0" smtClean="0"/>
              <a:t>have </a:t>
            </a:r>
            <a:r>
              <a:rPr lang="en-US" sz="3600" b="1" dirty="0"/>
              <a:t>different properties than the </a:t>
            </a:r>
            <a:r>
              <a:rPr lang="en-US" sz="3600" b="1" u="sng" dirty="0"/>
              <a:t>reactants</a:t>
            </a:r>
            <a:r>
              <a:rPr lang="en-US" sz="3600" b="1" u="sng" dirty="0" smtClean="0"/>
              <a:t>.</a:t>
            </a:r>
            <a:endParaRPr lang="en-US" sz="3600" u="sng" dirty="0"/>
          </a:p>
        </p:txBody>
      </p:sp>
    </p:spTree>
    <p:extLst>
      <p:ext uri="{BB962C8B-B14F-4D97-AF65-F5344CB8AC3E}">
        <p14:creationId xmlns:p14="http://schemas.microsoft.com/office/powerpoint/2010/main" val="3286094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8" y="228600"/>
            <a:ext cx="8610601" cy="1096962"/>
          </a:xfrm>
        </p:spPr>
        <p:txBody>
          <a:bodyPr>
            <a:normAutofit/>
          </a:bodyPr>
          <a:lstStyle/>
          <a:p>
            <a:r>
              <a:rPr lang="en-US" b="1" dirty="0"/>
              <a:t>Which </a:t>
            </a:r>
            <a:r>
              <a:rPr lang="en-US" b="1" dirty="0" smtClean="0"/>
              <a:t>picture </a:t>
            </a:r>
            <a:r>
              <a:rPr lang="en-US" b="1" dirty="0"/>
              <a:t>represents the </a:t>
            </a:r>
            <a:r>
              <a:rPr lang="en-US" b="1" u="sng" dirty="0"/>
              <a:t>gaseous</a:t>
            </a:r>
            <a:r>
              <a:rPr lang="en-US" b="1" dirty="0"/>
              <a:t> state of matter</a:t>
            </a:r>
            <a:r>
              <a:rPr lang="en-US" b="1" dirty="0" smtClean="0"/>
              <a:t>?</a:t>
            </a:r>
            <a:endParaRPr lang="en-US" b="1"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81000" y="1524000"/>
            <a:ext cx="7696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64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b="1" dirty="0"/>
              <a:t>What is happening to the </a:t>
            </a:r>
            <a:r>
              <a:rPr lang="en-US" b="1" u="sng" dirty="0"/>
              <a:t>motion of the particles</a:t>
            </a:r>
            <a:r>
              <a:rPr lang="en-US" b="1" dirty="0"/>
              <a:t> </a:t>
            </a:r>
            <a:r>
              <a:rPr lang="en-US" b="1" dirty="0" smtClean="0"/>
              <a:t>as </a:t>
            </a:r>
            <a:r>
              <a:rPr lang="en-US" b="1" dirty="0"/>
              <a:t>they change states </a:t>
            </a:r>
            <a:r>
              <a:rPr lang="en-US" b="1" u="sng" dirty="0"/>
              <a:t>from 1 to 3</a:t>
            </a:r>
            <a:r>
              <a:rPr lang="en-US" b="1" dirty="0" smtClean="0"/>
              <a:t>?</a:t>
            </a:r>
            <a:endParaRPr lang="en-US" b="1"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04800" y="1856096"/>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250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9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1039813"/>
            <a:ext cx="23812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Group 2"/>
          <p:cNvGrpSpPr>
            <a:grpSpLocks/>
          </p:cNvGrpSpPr>
          <p:nvPr/>
        </p:nvGrpSpPr>
        <p:grpSpPr bwMode="auto">
          <a:xfrm>
            <a:off x="152400" y="228600"/>
            <a:ext cx="8991600" cy="6477000"/>
            <a:chOff x="801" y="1264"/>
            <a:chExt cx="10800" cy="13140"/>
          </a:xfrm>
        </p:grpSpPr>
        <p:grpSp>
          <p:nvGrpSpPr>
            <p:cNvPr id="9229" name="Group 3"/>
            <p:cNvGrpSpPr>
              <a:grpSpLocks/>
            </p:cNvGrpSpPr>
            <p:nvPr/>
          </p:nvGrpSpPr>
          <p:grpSpPr bwMode="auto">
            <a:xfrm>
              <a:off x="801" y="1264"/>
              <a:ext cx="10620" cy="13140"/>
              <a:chOff x="801" y="1264"/>
              <a:chExt cx="10620" cy="13140"/>
            </a:xfrm>
          </p:grpSpPr>
          <p:sp>
            <p:nvSpPr>
              <p:cNvPr id="9234" name="Rectangle 4"/>
              <p:cNvSpPr>
                <a:spLocks noChangeArrowheads="1"/>
              </p:cNvSpPr>
              <p:nvPr/>
            </p:nvSpPr>
            <p:spPr bwMode="auto">
              <a:xfrm>
                <a:off x="801" y="1264"/>
                <a:ext cx="10620" cy="131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9235" name="Line 5"/>
              <p:cNvSpPr>
                <a:spLocks noChangeShapeType="1"/>
              </p:cNvSpPr>
              <p:nvPr/>
            </p:nvSpPr>
            <p:spPr bwMode="auto">
              <a:xfrm>
                <a:off x="6021" y="1264"/>
                <a:ext cx="0" cy="131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6"/>
              <p:cNvSpPr>
                <a:spLocks noChangeShapeType="1"/>
              </p:cNvSpPr>
              <p:nvPr/>
            </p:nvSpPr>
            <p:spPr bwMode="auto">
              <a:xfrm>
                <a:off x="801" y="7744"/>
                <a:ext cx="106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Oval 7"/>
              <p:cNvSpPr>
                <a:spLocks noChangeArrowheads="1"/>
              </p:cNvSpPr>
              <p:nvPr/>
            </p:nvSpPr>
            <p:spPr bwMode="auto">
              <a:xfrm>
                <a:off x="4221" y="6484"/>
                <a:ext cx="3780" cy="2520"/>
              </a:xfrm>
              <a:prstGeom prst="ellipse">
                <a:avLst/>
              </a:prstGeom>
              <a:solidFill>
                <a:srgbClr val="FFFFFF"/>
              </a:solidFill>
              <a:ln w="2857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9230" name="Text Box 8"/>
            <p:cNvSpPr txBox="1">
              <a:spLocks noChangeArrowheads="1"/>
            </p:cNvSpPr>
            <p:nvPr/>
          </p:nvSpPr>
          <p:spPr bwMode="auto">
            <a:xfrm>
              <a:off x="801" y="1264"/>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Friendly Definition</a:t>
              </a:r>
              <a:endParaRPr lang="en-US" altLang="en-US" sz="1800"/>
            </a:p>
          </p:txBody>
        </p:sp>
        <p:sp>
          <p:nvSpPr>
            <p:cNvPr id="9231" name="Text Box 9"/>
            <p:cNvSpPr txBox="1">
              <a:spLocks noChangeArrowheads="1"/>
            </p:cNvSpPr>
            <p:nvPr/>
          </p:nvSpPr>
          <p:spPr bwMode="auto">
            <a:xfrm>
              <a:off x="6021" y="126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Pictograph</a:t>
              </a:r>
              <a:endParaRPr lang="en-US" altLang="en-US" sz="1800"/>
            </a:p>
          </p:txBody>
        </p:sp>
        <p:sp>
          <p:nvSpPr>
            <p:cNvPr id="9232" name="Text Box 10"/>
            <p:cNvSpPr txBox="1">
              <a:spLocks noChangeArrowheads="1"/>
            </p:cNvSpPr>
            <p:nvPr/>
          </p:nvSpPr>
          <p:spPr bwMode="auto">
            <a:xfrm>
              <a:off x="801" y="7744"/>
              <a:ext cx="32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Wordwork</a:t>
              </a:r>
              <a:endParaRPr lang="en-US" altLang="en-US" sz="1800"/>
            </a:p>
          </p:txBody>
        </p:sp>
        <p:sp>
          <p:nvSpPr>
            <p:cNvPr id="9233" name="Text Box 11"/>
            <p:cNvSpPr txBox="1">
              <a:spLocks noChangeArrowheads="1"/>
            </p:cNvSpPr>
            <p:nvPr/>
          </p:nvSpPr>
          <p:spPr bwMode="auto">
            <a:xfrm>
              <a:off x="8001" y="774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     7-up Sentence</a:t>
              </a:r>
              <a:endParaRPr lang="en-US" altLang="en-US" sz="1800"/>
            </a:p>
          </p:txBody>
        </p:sp>
      </p:grpSp>
      <p:sp>
        <p:nvSpPr>
          <p:cNvPr id="9220" name="Text Box 12"/>
          <p:cNvSpPr txBox="1">
            <a:spLocks noChangeArrowheads="1"/>
          </p:cNvSpPr>
          <p:nvPr/>
        </p:nvSpPr>
        <p:spPr bwMode="auto">
          <a:xfrm>
            <a:off x="3276600" y="2971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1" name="Text Box 13"/>
          <p:cNvSpPr txBox="1">
            <a:spLocks noChangeArrowheads="1"/>
          </p:cNvSpPr>
          <p:nvPr/>
        </p:nvSpPr>
        <p:spPr bwMode="auto">
          <a:xfrm>
            <a:off x="685800" y="9144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9222" name="Text Box 14"/>
          <p:cNvSpPr txBox="1">
            <a:spLocks noChangeArrowheads="1"/>
          </p:cNvSpPr>
          <p:nvPr/>
        </p:nvSpPr>
        <p:spPr bwMode="auto">
          <a:xfrm>
            <a:off x="3200400" y="3276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60783" name="Text Box 15"/>
          <p:cNvSpPr txBox="1">
            <a:spLocks noChangeArrowheads="1"/>
          </p:cNvSpPr>
          <p:nvPr/>
        </p:nvSpPr>
        <p:spPr bwMode="auto">
          <a:xfrm>
            <a:off x="304800" y="381000"/>
            <a:ext cx="4038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4000" b="1"/>
              <a:t> the mass of  the reactants equals the mass of the products</a:t>
            </a:r>
          </a:p>
        </p:txBody>
      </p:sp>
      <p:sp>
        <p:nvSpPr>
          <p:cNvPr id="160784" name="Text Box 16"/>
          <p:cNvSpPr txBox="1">
            <a:spLocks noChangeArrowheads="1"/>
          </p:cNvSpPr>
          <p:nvPr/>
        </p:nvSpPr>
        <p:spPr bwMode="auto">
          <a:xfrm>
            <a:off x="4648200" y="3962400"/>
            <a:ext cx="426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Melissa explained that the “</a:t>
            </a:r>
            <a:r>
              <a:rPr lang="en-US" altLang="en-US" sz="2800" b="1" u="sng">
                <a:solidFill>
                  <a:srgbClr val="FF0000"/>
                </a:solidFill>
              </a:rPr>
              <a:t>Law of Conservation of Mass</a:t>
            </a:r>
            <a:r>
              <a:rPr lang="en-US" altLang="en-US" sz="2800" b="1"/>
              <a:t>” says that the mass of the reactants equals the mass of the products.</a:t>
            </a:r>
          </a:p>
        </p:txBody>
      </p:sp>
      <p:sp>
        <p:nvSpPr>
          <p:cNvPr id="9225" name="Text Box 17"/>
          <p:cNvSpPr txBox="1">
            <a:spLocks noChangeArrowheads="1"/>
          </p:cNvSpPr>
          <p:nvPr/>
        </p:nvSpPr>
        <p:spPr bwMode="auto">
          <a:xfrm>
            <a:off x="3276600" y="2743200"/>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rPr>
              <a:t>Law of Conservation of Mass</a:t>
            </a:r>
          </a:p>
        </p:txBody>
      </p:sp>
      <p:sp>
        <p:nvSpPr>
          <p:cNvPr id="160786" name="Text Box 18"/>
          <p:cNvSpPr txBox="1">
            <a:spLocks noChangeArrowheads="1"/>
          </p:cNvSpPr>
          <p:nvPr/>
        </p:nvSpPr>
        <p:spPr bwMode="auto">
          <a:xfrm>
            <a:off x="4724400" y="381000"/>
            <a:ext cx="2590800" cy="579438"/>
          </a:xfrm>
          <a:prstGeom prst="rect">
            <a:avLst/>
          </a:prstGeom>
          <a:noFill/>
          <a:ln>
            <a:noFill/>
          </a:ln>
          <a:effectLst/>
          <a:extLst/>
        </p:spPr>
        <p:txBody>
          <a:bodyPr>
            <a:spAutoFit/>
          </a:bodyPr>
          <a:lstStyle/>
          <a:p>
            <a:pPr eaLnBrk="1" hangingPunct="1">
              <a:spcBef>
                <a:spcPct val="50000"/>
              </a:spcBef>
              <a:defRPr/>
            </a:pPr>
            <a:r>
              <a:rPr lang="en-US" sz="2400" b="1" u="sng">
                <a:solidFill>
                  <a:schemeClr val="accent2"/>
                </a:solidFill>
                <a:effectLst>
                  <a:outerShdw blurRad="38100" dist="38100" dir="2700000" algn="tl">
                    <a:srgbClr val="C0C0C0"/>
                  </a:outerShdw>
                </a:effectLst>
                <a:latin typeface="Arial" charset="0"/>
              </a:rPr>
              <a:t>Reactant</a:t>
            </a:r>
            <a:r>
              <a:rPr lang="en-US" sz="2400" b="1">
                <a:solidFill>
                  <a:schemeClr val="accent2"/>
                </a:solidFill>
                <a:effectLst>
                  <a:outerShdw blurRad="38100" dist="38100" dir="2700000" algn="tl">
                    <a:srgbClr val="C0C0C0"/>
                  </a:outerShdw>
                </a:effectLst>
                <a:latin typeface="Arial" charset="0"/>
              </a:rPr>
              <a:t>      </a:t>
            </a:r>
            <a:r>
              <a:rPr lang="en-US" sz="3200" b="1">
                <a:effectLst>
                  <a:outerShdw blurRad="38100" dist="38100" dir="2700000" algn="tl">
                    <a:srgbClr val="C0C0C0"/>
                  </a:outerShdw>
                </a:effectLst>
                <a:latin typeface="Arial" charset="0"/>
              </a:rPr>
              <a:t>=</a:t>
            </a:r>
            <a:r>
              <a:rPr lang="en-US" sz="2400" b="1" u="sng">
                <a:solidFill>
                  <a:schemeClr val="accent2"/>
                </a:solidFill>
                <a:effectLst>
                  <a:outerShdw blurRad="38100" dist="38100" dir="2700000" algn="tl">
                    <a:srgbClr val="C0C0C0"/>
                  </a:outerShdw>
                </a:effectLst>
                <a:latin typeface="Arial" charset="0"/>
              </a:rPr>
              <a:t> </a:t>
            </a:r>
          </a:p>
        </p:txBody>
      </p:sp>
      <p:sp>
        <p:nvSpPr>
          <p:cNvPr id="160787" name="Text Box 19"/>
          <p:cNvSpPr txBox="1">
            <a:spLocks noChangeArrowheads="1"/>
          </p:cNvSpPr>
          <p:nvPr/>
        </p:nvSpPr>
        <p:spPr bwMode="auto">
          <a:xfrm>
            <a:off x="7315200" y="533400"/>
            <a:ext cx="1371600" cy="457200"/>
          </a:xfrm>
          <a:prstGeom prst="rect">
            <a:avLst/>
          </a:prstGeom>
          <a:noFill/>
          <a:ln>
            <a:noFill/>
          </a:ln>
          <a:effectLst/>
          <a:extLst/>
        </p:spPr>
        <p:txBody>
          <a:bodyPr>
            <a:spAutoFit/>
          </a:bodyPr>
          <a:lstStyle/>
          <a:p>
            <a:pPr eaLnBrk="1" hangingPunct="1">
              <a:spcBef>
                <a:spcPct val="50000"/>
              </a:spcBef>
              <a:defRPr/>
            </a:pPr>
            <a:r>
              <a:rPr lang="en-US" sz="2400" b="1" u="sng">
                <a:solidFill>
                  <a:srgbClr val="009900"/>
                </a:solidFill>
                <a:effectLst>
                  <a:outerShdw blurRad="38100" dist="38100" dir="2700000" algn="tl">
                    <a:srgbClr val="C0C0C0"/>
                  </a:outerShdw>
                </a:effectLst>
                <a:latin typeface="Arial" charset="0"/>
              </a:rPr>
              <a:t>Product</a:t>
            </a:r>
          </a:p>
        </p:txBody>
      </p:sp>
      <p:sp>
        <p:nvSpPr>
          <p:cNvPr id="160793" name="Text Box 25"/>
          <p:cNvSpPr txBox="1">
            <a:spLocks noChangeArrowheads="1"/>
          </p:cNvSpPr>
          <p:nvPr/>
        </p:nvSpPr>
        <p:spPr bwMode="auto">
          <a:xfrm>
            <a:off x="266700" y="3962400"/>
            <a:ext cx="4267200" cy="2678113"/>
          </a:xfrm>
          <a:prstGeom prst="rect">
            <a:avLst/>
          </a:prstGeom>
          <a:solidFill>
            <a:srgbClr val="FFCC99"/>
          </a:solidFill>
          <a:ln>
            <a:noFill/>
          </a:ln>
          <a:effectLst/>
          <a:extLst/>
        </p:spPr>
        <p:txBody>
          <a:bodyPr>
            <a:spAutoFit/>
          </a:bodyPr>
          <a:lstStyle/>
          <a:p>
            <a:pPr eaLnBrk="1" hangingPunct="1">
              <a:spcBef>
                <a:spcPct val="50000"/>
              </a:spcBef>
              <a:defRPr/>
            </a:pPr>
            <a:r>
              <a:rPr lang="en-US" sz="2800" b="1" dirty="0">
                <a:latin typeface="Arial" charset="0"/>
              </a:rPr>
              <a:t>The amount of “particles” at the </a:t>
            </a:r>
            <a:r>
              <a:rPr lang="en-US" sz="2800" b="1" u="sng" dirty="0">
                <a:effectLst>
                  <a:outerShdw blurRad="38100" dist="38100" dir="2700000" algn="tl">
                    <a:srgbClr val="FFFFFF"/>
                  </a:outerShdw>
                </a:effectLst>
                <a:latin typeface="Arial" charset="0"/>
              </a:rPr>
              <a:t>beginning</a:t>
            </a:r>
            <a:r>
              <a:rPr lang="en-US" sz="2800" b="1" dirty="0">
                <a:latin typeface="Arial" charset="0"/>
              </a:rPr>
              <a:t> of a reaction is </a:t>
            </a:r>
            <a:r>
              <a:rPr lang="en-US" sz="2800" b="1" i="1" u="sng" dirty="0">
                <a:latin typeface="Arial" charset="0"/>
              </a:rPr>
              <a:t>equal</a:t>
            </a:r>
            <a:r>
              <a:rPr lang="en-US" sz="2800" b="1" dirty="0">
                <a:latin typeface="Arial" charset="0"/>
              </a:rPr>
              <a:t> to the amount of “particles” at the </a:t>
            </a:r>
            <a:r>
              <a:rPr lang="en-US" sz="2800" b="1" u="sng" dirty="0">
                <a:effectLst>
                  <a:outerShdw blurRad="38100" dist="38100" dir="2700000" algn="tl">
                    <a:srgbClr val="FFFFFF"/>
                  </a:outerShdw>
                </a:effectLst>
                <a:latin typeface="Arial" charset="0"/>
              </a:rPr>
              <a:t>end</a:t>
            </a:r>
            <a:r>
              <a:rPr lang="en-US" sz="2800" b="1" dirty="0">
                <a:latin typeface="Arial" charset="0"/>
              </a:rPr>
              <a:t> of the </a:t>
            </a:r>
            <a:r>
              <a:rPr lang="en-US" sz="2800" b="1" i="1" u="sng" dirty="0">
                <a:latin typeface="Arial" charset="0"/>
              </a:rPr>
              <a:t>reaction</a:t>
            </a:r>
            <a:r>
              <a:rPr lang="en-US" sz="2800" b="1" dirty="0">
                <a:latin typeface="Arial" charset="0"/>
              </a:rPr>
              <a:t>.</a:t>
            </a:r>
          </a:p>
        </p:txBody>
      </p:sp>
    </p:spTree>
    <p:extLst>
      <p:ext uri="{BB962C8B-B14F-4D97-AF65-F5344CB8AC3E}">
        <p14:creationId xmlns:p14="http://schemas.microsoft.com/office/powerpoint/2010/main" val="413373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0783"/>
                                        </p:tgtEl>
                                        <p:attrNameLst>
                                          <p:attrName>style.visibility</p:attrName>
                                        </p:attrNameLst>
                                      </p:cBhvr>
                                      <p:to>
                                        <p:strVal val="visible"/>
                                      </p:to>
                                    </p:set>
                                    <p:anim to="" calcmode="lin" valueType="num">
                                      <p:cBhvr>
                                        <p:cTn id="7" dur="1" fill="hold"/>
                                        <p:tgtEl>
                                          <p:spTgt spid="16078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0793"/>
                                        </p:tgtEl>
                                        <p:attrNameLst>
                                          <p:attrName>style.visibility</p:attrName>
                                        </p:attrNameLst>
                                      </p:cBhvr>
                                      <p:to>
                                        <p:strVal val="visible"/>
                                      </p:to>
                                    </p:set>
                                    <p:anim to="" calcmode="lin" valueType="num">
                                      <p:cBhvr>
                                        <p:cTn id="12" dur="1" fill="hold"/>
                                        <p:tgtEl>
                                          <p:spTgt spid="16079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0786"/>
                                        </p:tgtEl>
                                        <p:attrNameLst>
                                          <p:attrName>style.visibility</p:attrName>
                                        </p:attrNameLst>
                                      </p:cBhvr>
                                      <p:to>
                                        <p:strVal val="visible"/>
                                      </p:to>
                                    </p:set>
                                    <p:anim to="" calcmode="lin" valueType="num">
                                      <p:cBhvr>
                                        <p:cTn id="17" dur="1" fill="hold"/>
                                        <p:tgtEl>
                                          <p:spTgt spid="160786"/>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0787"/>
                                        </p:tgtEl>
                                        <p:attrNameLst>
                                          <p:attrName>style.visibility</p:attrName>
                                        </p:attrNameLst>
                                      </p:cBhvr>
                                      <p:to>
                                        <p:strVal val="visible"/>
                                      </p:to>
                                    </p:set>
                                    <p:anim to="" calcmode="lin" valueType="num">
                                      <p:cBhvr>
                                        <p:cTn id="22" dur="1" fill="hold"/>
                                        <p:tgtEl>
                                          <p:spTgt spid="160787"/>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60794"/>
                                        </p:tgtEl>
                                        <p:attrNameLst>
                                          <p:attrName>style.visibility</p:attrName>
                                        </p:attrNameLst>
                                      </p:cBhvr>
                                      <p:to>
                                        <p:strVal val="visible"/>
                                      </p:to>
                                    </p:set>
                                    <p:anim calcmode="lin" valueType="num">
                                      <p:cBhvr additive="base">
                                        <p:cTn id="27" dur="500" fill="hold"/>
                                        <p:tgtEl>
                                          <p:spTgt spid="160794"/>
                                        </p:tgtEl>
                                        <p:attrNameLst>
                                          <p:attrName>ppt_x</p:attrName>
                                        </p:attrNameLst>
                                      </p:cBhvr>
                                      <p:tavLst>
                                        <p:tav tm="0">
                                          <p:val>
                                            <p:strVal val="0-#ppt_w/2"/>
                                          </p:val>
                                        </p:tav>
                                        <p:tav tm="100000">
                                          <p:val>
                                            <p:strVal val="#ppt_x"/>
                                          </p:val>
                                        </p:tav>
                                      </p:tavLst>
                                    </p:anim>
                                    <p:anim calcmode="lin" valueType="num">
                                      <p:cBhvr additive="base">
                                        <p:cTn id="28" dur="500" fill="hold"/>
                                        <p:tgtEl>
                                          <p:spTgt spid="16079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160784">
                                            <p:txEl>
                                              <p:pRg st="0" end="0"/>
                                            </p:txEl>
                                          </p:spTgt>
                                        </p:tgtEl>
                                        <p:attrNameLst>
                                          <p:attrName>style.visibility</p:attrName>
                                        </p:attrNameLst>
                                      </p:cBhvr>
                                      <p:to>
                                        <p:strVal val="visible"/>
                                      </p:to>
                                    </p:set>
                                    <p:anim to="" calcmode="lin" valueType="num">
                                      <p:cBhvr>
                                        <p:cTn id="33" dur="1" fill="hold"/>
                                        <p:tgtEl>
                                          <p:spTgt spid="16078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3" grpId="0" autoUpdateAnimBg="0"/>
      <p:bldP spid="160784" grpId="0" build="p" autoUpdateAnimBg="0"/>
      <p:bldP spid="160786" grpId="0" autoUpdateAnimBg="0"/>
      <p:bldP spid="160787" grpId="0" autoUpdateAnimBg="0"/>
      <p:bldP spid="16079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296400" cy="6858000"/>
            <a:chOff x="801" y="1264"/>
            <a:chExt cx="10800" cy="13140"/>
          </a:xfrm>
        </p:grpSpPr>
        <p:grpSp>
          <p:nvGrpSpPr>
            <p:cNvPr id="10250" name="Group 3"/>
            <p:cNvGrpSpPr>
              <a:grpSpLocks/>
            </p:cNvGrpSpPr>
            <p:nvPr/>
          </p:nvGrpSpPr>
          <p:grpSpPr bwMode="auto">
            <a:xfrm>
              <a:off x="801" y="1264"/>
              <a:ext cx="10620" cy="13140"/>
              <a:chOff x="801" y="1264"/>
              <a:chExt cx="10620" cy="13140"/>
            </a:xfrm>
          </p:grpSpPr>
          <p:sp>
            <p:nvSpPr>
              <p:cNvPr id="10255" name="Rectangle 4"/>
              <p:cNvSpPr>
                <a:spLocks noChangeArrowheads="1"/>
              </p:cNvSpPr>
              <p:nvPr/>
            </p:nvSpPr>
            <p:spPr bwMode="auto">
              <a:xfrm>
                <a:off x="801" y="1264"/>
                <a:ext cx="10620" cy="131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0256" name="Line 5"/>
              <p:cNvSpPr>
                <a:spLocks noChangeShapeType="1"/>
              </p:cNvSpPr>
              <p:nvPr/>
            </p:nvSpPr>
            <p:spPr bwMode="auto">
              <a:xfrm>
                <a:off x="6021" y="1264"/>
                <a:ext cx="0" cy="131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6"/>
              <p:cNvSpPr>
                <a:spLocks noChangeShapeType="1"/>
              </p:cNvSpPr>
              <p:nvPr/>
            </p:nvSpPr>
            <p:spPr bwMode="auto">
              <a:xfrm>
                <a:off x="801" y="7744"/>
                <a:ext cx="106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Oval 7"/>
              <p:cNvSpPr>
                <a:spLocks noChangeArrowheads="1"/>
              </p:cNvSpPr>
              <p:nvPr/>
            </p:nvSpPr>
            <p:spPr bwMode="auto">
              <a:xfrm>
                <a:off x="4221" y="6484"/>
                <a:ext cx="3780" cy="2520"/>
              </a:xfrm>
              <a:prstGeom prst="ellipse">
                <a:avLst/>
              </a:prstGeom>
              <a:solidFill>
                <a:srgbClr val="FFFFFF"/>
              </a:solidFill>
              <a:ln w="2857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0251" name="Text Box 8"/>
            <p:cNvSpPr txBox="1">
              <a:spLocks noChangeArrowheads="1"/>
            </p:cNvSpPr>
            <p:nvPr/>
          </p:nvSpPr>
          <p:spPr bwMode="auto">
            <a:xfrm>
              <a:off x="801" y="1264"/>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Friendly Definition</a:t>
              </a:r>
              <a:endParaRPr lang="en-US" altLang="en-US" sz="1800"/>
            </a:p>
          </p:txBody>
        </p:sp>
        <p:sp>
          <p:nvSpPr>
            <p:cNvPr id="10252" name="Text Box 9"/>
            <p:cNvSpPr txBox="1">
              <a:spLocks noChangeArrowheads="1"/>
            </p:cNvSpPr>
            <p:nvPr/>
          </p:nvSpPr>
          <p:spPr bwMode="auto">
            <a:xfrm>
              <a:off x="6021" y="126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Pictograph</a:t>
              </a:r>
              <a:endParaRPr lang="en-US" altLang="en-US" sz="1800"/>
            </a:p>
          </p:txBody>
        </p:sp>
        <p:sp>
          <p:nvSpPr>
            <p:cNvPr id="10253" name="Text Box 10"/>
            <p:cNvSpPr txBox="1">
              <a:spLocks noChangeArrowheads="1"/>
            </p:cNvSpPr>
            <p:nvPr/>
          </p:nvSpPr>
          <p:spPr bwMode="auto">
            <a:xfrm>
              <a:off x="801" y="7744"/>
              <a:ext cx="32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Wordwork</a:t>
              </a:r>
              <a:endParaRPr lang="en-US" altLang="en-US" sz="1800"/>
            </a:p>
          </p:txBody>
        </p:sp>
        <p:sp>
          <p:nvSpPr>
            <p:cNvPr id="10254" name="Text Box 11"/>
            <p:cNvSpPr txBox="1">
              <a:spLocks noChangeArrowheads="1"/>
            </p:cNvSpPr>
            <p:nvPr/>
          </p:nvSpPr>
          <p:spPr bwMode="auto">
            <a:xfrm>
              <a:off x="8001" y="774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            7-up Sentence</a:t>
              </a:r>
              <a:endParaRPr lang="en-US" altLang="en-US" sz="1800"/>
            </a:p>
          </p:txBody>
        </p:sp>
      </p:grpSp>
      <p:sp>
        <p:nvSpPr>
          <p:cNvPr id="10243" name="Text Box 12"/>
          <p:cNvSpPr txBox="1">
            <a:spLocks noChangeArrowheads="1"/>
          </p:cNvSpPr>
          <p:nvPr/>
        </p:nvSpPr>
        <p:spPr bwMode="auto">
          <a:xfrm>
            <a:off x="3276600" y="2971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Text Box 13"/>
          <p:cNvSpPr txBox="1">
            <a:spLocks noChangeArrowheads="1"/>
          </p:cNvSpPr>
          <p:nvPr/>
        </p:nvSpPr>
        <p:spPr bwMode="auto">
          <a:xfrm>
            <a:off x="685800" y="9144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59758" name="Text Box 14"/>
          <p:cNvSpPr txBox="1">
            <a:spLocks noChangeArrowheads="1"/>
          </p:cNvSpPr>
          <p:nvPr/>
        </p:nvSpPr>
        <p:spPr bwMode="auto">
          <a:xfrm>
            <a:off x="304800" y="304800"/>
            <a:ext cx="4038600" cy="3046413"/>
          </a:xfrm>
          <a:prstGeom prst="rect">
            <a:avLst/>
          </a:prstGeom>
          <a:noFill/>
          <a:ln>
            <a:noFill/>
          </a:ln>
          <a:effectLst/>
          <a:extLst/>
        </p:spPr>
        <p:txBody>
          <a:bodyPr>
            <a:spAutoFit/>
          </a:bodyPr>
          <a:lstStyle/>
          <a:p>
            <a:pPr eaLnBrk="1" hangingPunct="1">
              <a:spcBef>
                <a:spcPct val="50000"/>
              </a:spcBef>
              <a:buFontTx/>
              <a:buChar char="-"/>
              <a:defRPr/>
            </a:pPr>
            <a:r>
              <a:rPr lang="en-US" sz="3200" b="1" dirty="0">
                <a:latin typeface="Arial" charset="0"/>
              </a:rPr>
              <a:t> energy can be changed from one form into another but </a:t>
            </a:r>
            <a:r>
              <a:rPr lang="en-US" sz="3200" b="1" dirty="0">
                <a:solidFill>
                  <a:srgbClr val="FF3300"/>
                </a:solidFill>
                <a:latin typeface="Arial" charset="0"/>
              </a:rPr>
              <a:t>cannot</a:t>
            </a:r>
            <a:r>
              <a:rPr lang="en-US" sz="3200" b="1" dirty="0">
                <a:latin typeface="Arial" charset="0"/>
              </a:rPr>
              <a:t> be </a:t>
            </a:r>
            <a:r>
              <a:rPr lang="en-US" sz="3200" b="1" u="sng" dirty="0">
                <a:effectLst>
                  <a:outerShdw blurRad="38100" dist="38100" dir="2700000" algn="tl">
                    <a:srgbClr val="C0C0C0"/>
                  </a:outerShdw>
                </a:effectLst>
                <a:latin typeface="Arial" charset="0"/>
              </a:rPr>
              <a:t>created</a:t>
            </a:r>
            <a:r>
              <a:rPr lang="en-US" sz="3200" b="1" dirty="0">
                <a:latin typeface="Arial" charset="0"/>
              </a:rPr>
              <a:t> or </a:t>
            </a:r>
            <a:r>
              <a:rPr lang="en-US" sz="3200" b="1" u="sng" dirty="0">
                <a:effectLst>
                  <a:outerShdw blurRad="38100" dist="38100" dir="2700000" algn="tl">
                    <a:srgbClr val="C0C0C0"/>
                  </a:outerShdw>
                </a:effectLst>
                <a:latin typeface="Arial" charset="0"/>
              </a:rPr>
              <a:t>destroyed</a:t>
            </a:r>
            <a:r>
              <a:rPr lang="en-US" sz="3200" b="1" dirty="0">
                <a:effectLst>
                  <a:outerShdw blurRad="38100" dist="38100" dir="2700000" algn="tl">
                    <a:srgbClr val="C0C0C0"/>
                  </a:outerShdw>
                </a:effectLst>
                <a:latin typeface="Arial" charset="0"/>
              </a:rPr>
              <a:t>.</a:t>
            </a:r>
          </a:p>
        </p:txBody>
      </p:sp>
      <p:sp>
        <p:nvSpPr>
          <p:cNvPr id="159759" name="Text Box 15"/>
          <p:cNvSpPr txBox="1">
            <a:spLocks noChangeArrowheads="1"/>
          </p:cNvSpPr>
          <p:nvPr/>
        </p:nvSpPr>
        <p:spPr bwMode="auto">
          <a:xfrm>
            <a:off x="4492625" y="4098925"/>
            <a:ext cx="4724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Because of the </a:t>
            </a:r>
            <a:r>
              <a:rPr lang="en-US" altLang="en-US" sz="2800" b="1">
                <a:solidFill>
                  <a:srgbClr val="FF0000"/>
                </a:solidFill>
              </a:rPr>
              <a:t>Law of Conservation of Energy</a:t>
            </a:r>
            <a:r>
              <a:rPr lang="en-US" altLang="en-US" sz="2800" b="1"/>
              <a:t>,   a swing will stop because the energy of motion is changed into heat energy.</a:t>
            </a:r>
          </a:p>
        </p:txBody>
      </p:sp>
      <p:sp>
        <p:nvSpPr>
          <p:cNvPr id="10247" name="Text Box 16"/>
          <p:cNvSpPr txBox="1">
            <a:spLocks noChangeArrowheads="1"/>
          </p:cNvSpPr>
          <p:nvPr/>
        </p:nvSpPr>
        <p:spPr bwMode="auto">
          <a:xfrm>
            <a:off x="3124200" y="2667000"/>
            <a:ext cx="2895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00"/>
                </a:solidFill>
              </a:rPr>
              <a:t>Law of Conservation of Energy</a:t>
            </a:r>
          </a:p>
        </p:txBody>
      </p:sp>
      <p:pic>
        <p:nvPicPr>
          <p:cNvPr id="159761" name="Picture 17" descr="j028367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09600"/>
            <a:ext cx="4038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62" name="Text Box 18"/>
          <p:cNvSpPr txBox="1">
            <a:spLocks noChangeArrowheads="1"/>
          </p:cNvSpPr>
          <p:nvPr/>
        </p:nvSpPr>
        <p:spPr bwMode="auto">
          <a:xfrm>
            <a:off x="73025" y="4067175"/>
            <a:ext cx="4419600"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t>Synonyms for conservation:</a:t>
            </a:r>
          </a:p>
          <a:p>
            <a:pPr eaLnBrk="1" hangingPunct="1">
              <a:spcBef>
                <a:spcPct val="50000"/>
              </a:spcBef>
              <a:buFont typeface="Wingdings" panose="05000000000000000000" pitchFamily="2" charset="2"/>
              <a:buChar char="ü"/>
            </a:pPr>
            <a:r>
              <a:rPr lang="en-US" altLang="en-US" sz="2400" b="1"/>
              <a:t>preserving</a:t>
            </a:r>
          </a:p>
          <a:p>
            <a:pPr eaLnBrk="1" hangingPunct="1">
              <a:spcBef>
                <a:spcPct val="50000"/>
              </a:spcBef>
              <a:buFont typeface="Wingdings" panose="05000000000000000000" pitchFamily="2" charset="2"/>
              <a:buChar char="ü"/>
            </a:pPr>
            <a:r>
              <a:rPr lang="en-US" altLang="en-US" sz="2400" b="1"/>
              <a:t>storage</a:t>
            </a:r>
          </a:p>
        </p:txBody>
      </p:sp>
    </p:spTree>
    <p:extLst>
      <p:ext uri="{BB962C8B-B14F-4D97-AF65-F5344CB8AC3E}">
        <p14:creationId xmlns:p14="http://schemas.microsoft.com/office/powerpoint/2010/main" val="4291138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58"/>
                                        </p:tgtEl>
                                        <p:attrNameLst>
                                          <p:attrName>style.visibility</p:attrName>
                                        </p:attrNameLst>
                                      </p:cBhvr>
                                      <p:to>
                                        <p:strVal val="visible"/>
                                      </p:to>
                                    </p:set>
                                    <p:anim to="" calcmode="lin" valueType="num">
                                      <p:cBhvr>
                                        <p:cTn id="7" dur="1" fill="hold"/>
                                        <p:tgtEl>
                                          <p:spTgt spid="1597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62"/>
                                        </p:tgtEl>
                                        <p:attrNameLst>
                                          <p:attrName>style.visibility</p:attrName>
                                        </p:attrNameLst>
                                      </p:cBhvr>
                                      <p:to>
                                        <p:strVal val="visible"/>
                                      </p:to>
                                    </p:set>
                                    <p:anim to="" calcmode="lin" valueType="num">
                                      <p:cBhvr>
                                        <p:cTn id="12" dur="1" fill="hold"/>
                                        <p:tgtEl>
                                          <p:spTgt spid="15976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499"/>
                                          </p:stCondLst>
                                        </p:cTn>
                                        <p:tgtEl>
                                          <p:spTgt spid="159761"/>
                                        </p:tgtEl>
                                        <p:attrNameLst>
                                          <p:attrName>style.visibility</p:attrName>
                                        </p:attrNameLst>
                                      </p:cBhvr>
                                      <p:to>
                                        <p:strVal val="visible"/>
                                      </p:to>
                                    </p:set>
                                    <p:anim to="" calcmode="lin" valueType="num">
                                      <p:cBhvr>
                                        <p:cTn id="17" dur="1" fill="hold"/>
                                        <p:tgtEl>
                                          <p:spTgt spid="15976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59759"/>
                                        </p:tgtEl>
                                        <p:attrNameLst>
                                          <p:attrName>style.visibility</p:attrName>
                                        </p:attrNameLst>
                                      </p:cBhvr>
                                      <p:to>
                                        <p:strVal val="visible"/>
                                      </p:to>
                                    </p:set>
                                    <p:anim to="" calcmode="lin" valueType="num">
                                      <p:cBhvr>
                                        <p:cTn id="22" dur="1" fill="hold"/>
                                        <p:tgtEl>
                                          <p:spTgt spid="1597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8" grpId="0" autoUpdateAnimBg="0"/>
      <p:bldP spid="159759" grpId="0" autoUpdateAnimBg="0"/>
      <p:bldP spid="15976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 a chemical reaction, the total mass of the reactants is</a:t>
            </a:r>
            <a:r>
              <a:rPr lang="en-US" b="1" dirty="0" smtClean="0"/>
              <a:t>:</a:t>
            </a:r>
            <a:endParaRPr lang="en-US" b="1" dirty="0"/>
          </a:p>
        </p:txBody>
      </p:sp>
      <p:sp>
        <p:nvSpPr>
          <p:cNvPr id="3" name="Content Placeholder 2"/>
          <p:cNvSpPr>
            <a:spLocks noGrp="1"/>
          </p:cNvSpPr>
          <p:nvPr>
            <p:ph sz="quarter" idx="1"/>
          </p:nvPr>
        </p:nvSpPr>
        <p:spPr>
          <a:xfrm>
            <a:off x="609600" y="1600200"/>
            <a:ext cx="7696200" cy="4419600"/>
          </a:xfrm>
        </p:spPr>
        <p:txBody>
          <a:bodyPr>
            <a:noAutofit/>
          </a:bodyPr>
          <a:lstStyle/>
          <a:p>
            <a:pPr marL="0" indent="0">
              <a:buNone/>
            </a:pPr>
            <a:endParaRPr lang="en-US" sz="3600" dirty="0"/>
          </a:p>
          <a:p>
            <a:pPr marL="0" indent="0">
              <a:buNone/>
            </a:pPr>
            <a:r>
              <a:rPr lang="en-US" sz="3600" dirty="0" smtClean="0"/>
              <a:t>_________ </a:t>
            </a:r>
            <a:r>
              <a:rPr lang="en-US" sz="3600" dirty="0"/>
              <a:t>to the total mass of the </a:t>
            </a:r>
            <a:r>
              <a:rPr lang="en-US" sz="3600" dirty="0" smtClean="0"/>
              <a:t>products.</a:t>
            </a:r>
          </a:p>
          <a:p>
            <a:pPr marL="0" indent="0">
              <a:buNone/>
            </a:pPr>
            <a:endParaRPr lang="en-US" sz="3600" dirty="0"/>
          </a:p>
          <a:p>
            <a:pPr marL="0" indent="0">
              <a:buNone/>
            </a:pPr>
            <a:r>
              <a:rPr lang="en-US" sz="3600" dirty="0" smtClean="0"/>
              <a:t>This is called the law of ____________________</a:t>
            </a:r>
            <a:endParaRPr lang="en-US" sz="3600" dirty="0"/>
          </a:p>
          <a:p>
            <a:endParaRPr lang="en-US" sz="3600" dirty="0"/>
          </a:p>
        </p:txBody>
      </p:sp>
    </p:spTree>
    <p:extLst>
      <p:ext uri="{BB962C8B-B14F-4D97-AF65-F5344CB8AC3E}">
        <p14:creationId xmlns:p14="http://schemas.microsoft.com/office/powerpoint/2010/main" val="112248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Which of the chemical equations is balanced? </a:t>
            </a:r>
          </a:p>
        </p:txBody>
      </p:sp>
      <p:sp>
        <p:nvSpPr>
          <p:cNvPr id="3" name="Content Placeholder 2"/>
          <p:cNvSpPr>
            <a:spLocks noGrp="1"/>
          </p:cNvSpPr>
          <p:nvPr>
            <p:ph sz="quarter" idx="1"/>
          </p:nvPr>
        </p:nvSpPr>
        <p:spPr>
          <a:xfrm>
            <a:off x="457200" y="1600200"/>
            <a:ext cx="7467600" cy="4191000"/>
          </a:xfrm>
        </p:spPr>
        <p:txBody>
          <a:bodyPr>
            <a:noAutofit/>
          </a:bodyPr>
          <a:lstStyle/>
          <a:p>
            <a:pPr marL="0" indent="0" algn="ctr">
              <a:buNone/>
            </a:pPr>
            <a:r>
              <a:rPr lang="es-MX" sz="4000" dirty="0" smtClean="0"/>
              <a:t>2H</a:t>
            </a:r>
            <a:r>
              <a:rPr lang="es-MX" sz="4000" baseline="-25000" dirty="0" smtClean="0"/>
              <a:t>2</a:t>
            </a:r>
            <a:r>
              <a:rPr lang="es-MX" sz="4000" dirty="0" smtClean="0"/>
              <a:t>  +  2O</a:t>
            </a:r>
            <a:r>
              <a:rPr lang="es-MX" sz="4000" baseline="-25000" dirty="0" smtClean="0"/>
              <a:t>2   </a:t>
            </a:r>
            <a:r>
              <a:rPr lang="en-US" sz="4000" dirty="0" smtClean="0">
                <a:sym typeface="Wingdings"/>
              </a:rPr>
              <a:t> </a:t>
            </a:r>
            <a:r>
              <a:rPr lang="en-US" sz="4000" baseline="-25000" dirty="0" smtClean="0"/>
              <a:t> </a:t>
            </a:r>
            <a:r>
              <a:rPr lang="es-MX" sz="4000" dirty="0"/>
              <a:t>2H</a:t>
            </a:r>
            <a:r>
              <a:rPr lang="es-MX" sz="4000" baseline="-25000" dirty="0"/>
              <a:t>2</a:t>
            </a:r>
            <a:r>
              <a:rPr lang="es-MX" sz="4000" dirty="0"/>
              <a:t>O     </a:t>
            </a:r>
            <a:endParaRPr lang="es-MX" sz="4000" dirty="0" smtClean="0"/>
          </a:p>
          <a:p>
            <a:pPr marL="0" indent="0" algn="ctr">
              <a:buNone/>
            </a:pPr>
            <a:r>
              <a:rPr lang="es-MX" sz="4000" dirty="0" smtClean="0"/>
              <a:t>2H</a:t>
            </a:r>
            <a:r>
              <a:rPr lang="es-MX" sz="4000" baseline="-25000" dirty="0" smtClean="0"/>
              <a:t>2   </a:t>
            </a:r>
            <a:r>
              <a:rPr lang="es-MX" sz="4000" dirty="0"/>
              <a:t>+ O</a:t>
            </a:r>
            <a:r>
              <a:rPr lang="es-MX" sz="4000" baseline="-25000" dirty="0"/>
              <a:t>2 </a:t>
            </a:r>
            <a:r>
              <a:rPr lang="es-MX" sz="4000" baseline="-25000" dirty="0" smtClean="0"/>
              <a:t>       </a:t>
            </a:r>
            <a:r>
              <a:rPr lang="en-US" sz="4000" dirty="0" smtClean="0">
                <a:sym typeface="Wingdings"/>
              </a:rPr>
              <a:t></a:t>
            </a:r>
            <a:r>
              <a:rPr lang="es-MX" sz="4000" dirty="0" smtClean="0"/>
              <a:t>  2H</a:t>
            </a:r>
            <a:r>
              <a:rPr lang="es-MX" sz="4000" baseline="-25000" dirty="0" smtClean="0"/>
              <a:t>2</a:t>
            </a:r>
            <a:r>
              <a:rPr lang="es-MX" sz="4000" dirty="0" smtClean="0"/>
              <a:t>O</a:t>
            </a:r>
            <a:endParaRPr lang="en-US" sz="4000" dirty="0"/>
          </a:p>
          <a:p>
            <a:pPr marL="0" indent="0" algn="ctr">
              <a:buNone/>
            </a:pPr>
            <a:r>
              <a:rPr lang="es-MX" sz="4000" dirty="0" smtClean="0"/>
              <a:t>H</a:t>
            </a:r>
            <a:r>
              <a:rPr lang="es-MX" sz="4000" baseline="-25000" dirty="0" smtClean="0"/>
              <a:t>2   </a:t>
            </a:r>
            <a:r>
              <a:rPr lang="es-MX" sz="4000" dirty="0" smtClean="0"/>
              <a:t>+   2O</a:t>
            </a:r>
            <a:r>
              <a:rPr lang="es-MX" sz="4000" baseline="-25000" dirty="0" smtClean="0"/>
              <a:t>2   </a:t>
            </a:r>
            <a:r>
              <a:rPr lang="en-US" sz="4000" dirty="0" smtClean="0">
                <a:sym typeface="Wingdings"/>
              </a:rPr>
              <a:t> </a:t>
            </a:r>
            <a:r>
              <a:rPr lang="es-MX" sz="4000" dirty="0" smtClean="0"/>
              <a:t> 2H</a:t>
            </a:r>
            <a:r>
              <a:rPr lang="es-MX" sz="4000" baseline="-25000" dirty="0" smtClean="0"/>
              <a:t>2</a:t>
            </a:r>
            <a:r>
              <a:rPr lang="es-MX" sz="4000" dirty="0" smtClean="0"/>
              <a:t>O</a:t>
            </a:r>
          </a:p>
          <a:p>
            <a:pPr marL="0" indent="0" algn="ctr">
              <a:buNone/>
            </a:pPr>
            <a:endParaRPr lang="es-MX" sz="4000" dirty="0"/>
          </a:p>
          <a:p>
            <a:pPr marL="0" indent="0" algn="ctr">
              <a:buNone/>
            </a:pPr>
            <a:r>
              <a:rPr lang="es-MX" sz="4000" dirty="0"/>
              <a:t>H-      O-      </a:t>
            </a:r>
            <a:r>
              <a:rPr lang="en-US" sz="4000" dirty="0">
                <a:sym typeface="Wingdings"/>
              </a:rPr>
              <a:t></a:t>
            </a:r>
            <a:r>
              <a:rPr lang="es-MX" sz="4000" dirty="0"/>
              <a:t>   H-     O-  </a:t>
            </a: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3822238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1143000"/>
          </a:xfrm>
        </p:spPr>
        <p:txBody>
          <a:bodyPr>
            <a:normAutofit/>
          </a:bodyPr>
          <a:lstStyle/>
          <a:p>
            <a:r>
              <a:rPr lang="en-US" dirty="0"/>
              <a:t>Which of the following chemical equations is balanced</a:t>
            </a:r>
            <a:r>
              <a:rPr lang="en-US" dirty="0" smtClean="0"/>
              <a:t>?</a:t>
            </a:r>
            <a:endParaRPr lang="en-US" dirty="0"/>
          </a:p>
        </p:txBody>
      </p:sp>
      <p:sp>
        <p:nvSpPr>
          <p:cNvPr id="3" name="Content Placeholder 2"/>
          <p:cNvSpPr>
            <a:spLocks noGrp="1"/>
          </p:cNvSpPr>
          <p:nvPr>
            <p:ph sz="quarter" idx="1"/>
          </p:nvPr>
        </p:nvSpPr>
        <p:spPr>
          <a:xfrm>
            <a:off x="1295400" y="1600200"/>
            <a:ext cx="7391400" cy="2819400"/>
          </a:xfrm>
        </p:spPr>
        <p:txBody>
          <a:bodyPr>
            <a:noAutofit/>
          </a:bodyPr>
          <a:lstStyle/>
          <a:p>
            <a:pPr marL="0" indent="0">
              <a:buNone/>
            </a:pPr>
            <a:r>
              <a:rPr lang="es-MX" sz="4000" dirty="0" smtClean="0"/>
              <a:t>CH</a:t>
            </a:r>
            <a:r>
              <a:rPr lang="es-MX" sz="4000" baseline="-25000" dirty="0" smtClean="0"/>
              <a:t>4 </a:t>
            </a:r>
            <a:r>
              <a:rPr lang="es-MX" sz="4000" dirty="0"/>
              <a:t>+ 2O</a:t>
            </a:r>
            <a:r>
              <a:rPr lang="es-MX" sz="4000" baseline="-25000" dirty="0"/>
              <a:t>2 </a:t>
            </a:r>
            <a:r>
              <a:rPr lang="en-US" sz="4000" dirty="0">
                <a:sym typeface="Wingdings"/>
              </a:rPr>
              <a:t></a:t>
            </a:r>
            <a:r>
              <a:rPr lang="es-MX" sz="4000" dirty="0"/>
              <a:t> CO</a:t>
            </a:r>
            <a:r>
              <a:rPr lang="es-MX" sz="4000" baseline="-25000" dirty="0"/>
              <a:t>2 </a:t>
            </a:r>
            <a:r>
              <a:rPr lang="es-MX" sz="4000" dirty="0"/>
              <a:t>+ H</a:t>
            </a:r>
            <a:r>
              <a:rPr lang="es-MX" sz="4000" baseline="-25000" dirty="0"/>
              <a:t>2</a:t>
            </a:r>
            <a:r>
              <a:rPr lang="es-MX" sz="4000" dirty="0"/>
              <a:t>O</a:t>
            </a:r>
            <a:endParaRPr lang="en-US" sz="4000" dirty="0"/>
          </a:p>
          <a:p>
            <a:pPr marL="0" indent="0">
              <a:buNone/>
            </a:pPr>
            <a:r>
              <a:rPr lang="es-MX" sz="4000" dirty="0" smtClean="0"/>
              <a:t>2Na </a:t>
            </a:r>
            <a:r>
              <a:rPr lang="es-MX" sz="4000" dirty="0"/>
              <a:t>+ Cl</a:t>
            </a:r>
            <a:r>
              <a:rPr lang="es-MX" sz="4000" baseline="-25000" dirty="0"/>
              <a:t>2 </a:t>
            </a:r>
            <a:r>
              <a:rPr lang="en-US" sz="4000" dirty="0">
                <a:sym typeface="Wingdings"/>
              </a:rPr>
              <a:t></a:t>
            </a:r>
            <a:r>
              <a:rPr lang="en-US" sz="4000" dirty="0"/>
              <a:t> </a:t>
            </a:r>
            <a:r>
              <a:rPr lang="es-MX" sz="4000" dirty="0" err="1"/>
              <a:t>NaCl</a:t>
            </a:r>
            <a:endParaRPr lang="en-US" sz="4000" dirty="0"/>
          </a:p>
          <a:p>
            <a:pPr marL="0" indent="0">
              <a:buNone/>
            </a:pPr>
            <a:r>
              <a:rPr lang="es-MX" sz="4000" dirty="0" smtClean="0"/>
              <a:t>2KNO</a:t>
            </a:r>
            <a:r>
              <a:rPr lang="es-MX" sz="4000" baseline="-25000" dirty="0" smtClean="0"/>
              <a:t>3</a:t>
            </a:r>
            <a:r>
              <a:rPr lang="es-MX" sz="4000" dirty="0" smtClean="0"/>
              <a:t>     </a:t>
            </a:r>
            <a:r>
              <a:rPr lang="en-US" sz="4000" dirty="0" smtClean="0">
                <a:sym typeface="Wingdings"/>
              </a:rPr>
              <a:t></a:t>
            </a:r>
            <a:r>
              <a:rPr lang="es-MX" sz="4000" dirty="0" smtClean="0"/>
              <a:t> </a:t>
            </a:r>
            <a:r>
              <a:rPr lang="es-MX" sz="4000" dirty="0"/>
              <a:t>2KNO</a:t>
            </a:r>
            <a:r>
              <a:rPr lang="es-MX" sz="4000" baseline="-25000" dirty="0"/>
              <a:t>2 </a:t>
            </a:r>
            <a:r>
              <a:rPr lang="es-MX" sz="4000" dirty="0"/>
              <a:t>+ O</a:t>
            </a:r>
            <a:r>
              <a:rPr lang="es-MX" sz="4000" baseline="-25000" dirty="0"/>
              <a:t>2</a:t>
            </a:r>
            <a:endParaRPr lang="en-US" sz="4000" dirty="0"/>
          </a:p>
          <a:p>
            <a:pPr marL="0" indent="0">
              <a:buNone/>
            </a:pPr>
            <a:endParaRPr lang="en-US" sz="4000" dirty="0"/>
          </a:p>
        </p:txBody>
      </p:sp>
    </p:spTree>
    <p:extLst>
      <p:ext uri="{BB962C8B-B14F-4D97-AF65-F5344CB8AC3E}">
        <p14:creationId xmlns:p14="http://schemas.microsoft.com/office/powerpoint/2010/main" val="2638633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Describe the difference between a physical change and a chemical change</a:t>
            </a:r>
            <a:r>
              <a:rPr lang="en-US" dirty="0" smtClean="0"/>
              <a:t>?</a:t>
            </a:r>
            <a:endParaRPr lang="en-US" dirty="0"/>
          </a:p>
        </p:txBody>
      </p:sp>
      <p:sp>
        <p:nvSpPr>
          <p:cNvPr id="4" name="TextBox 3"/>
          <p:cNvSpPr txBox="1"/>
          <p:nvPr/>
        </p:nvSpPr>
        <p:spPr>
          <a:xfrm>
            <a:off x="685800" y="1731873"/>
            <a:ext cx="5851282" cy="1200329"/>
          </a:xfrm>
          <a:prstGeom prst="rect">
            <a:avLst/>
          </a:prstGeom>
          <a:noFill/>
        </p:spPr>
        <p:txBody>
          <a:bodyPr wrap="none" rtlCol="0">
            <a:spAutoFit/>
          </a:bodyPr>
          <a:lstStyle/>
          <a:p>
            <a:endParaRPr lang="en-US" dirty="0" smtClean="0"/>
          </a:p>
          <a:p>
            <a:r>
              <a:rPr lang="en-US" dirty="0" smtClean="0"/>
              <a:t>Physical Change is _______________________________</a:t>
            </a:r>
          </a:p>
          <a:p>
            <a:r>
              <a:rPr lang="en-US" dirty="0" smtClean="0"/>
              <a:t>_________________________________________________</a:t>
            </a:r>
          </a:p>
          <a:p>
            <a:r>
              <a:rPr lang="en-US" dirty="0" smtClean="0"/>
              <a:t>_________________________________________________</a:t>
            </a:r>
            <a:endParaRPr lang="en-US" dirty="0"/>
          </a:p>
        </p:txBody>
      </p:sp>
      <p:sp>
        <p:nvSpPr>
          <p:cNvPr id="5" name="TextBox 4"/>
          <p:cNvSpPr txBox="1"/>
          <p:nvPr/>
        </p:nvSpPr>
        <p:spPr>
          <a:xfrm>
            <a:off x="685800" y="3532936"/>
            <a:ext cx="5953874" cy="1200329"/>
          </a:xfrm>
          <a:prstGeom prst="rect">
            <a:avLst/>
          </a:prstGeom>
          <a:noFill/>
        </p:spPr>
        <p:txBody>
          <a:bodyPr wrap="none" rtlCol="0">
            <a:spAutoFit/>
          </a:bodyPr>
          <a:lstStyle/>
          <a:p>
            <a:endParaRPr lang="en-US" dirty="0" smtClean="0"/>
          </a:p>
          <a:p>
            <a:r>
              <a:rPr lang="en-US" dirty="0" smtClean="0"/>
              <a:t>Chemical Change is ______________________________</a:t>
            </a:r>
          </a:p>
          <a:p>
            <a:r>
              <a:rPr lang="en-US" dirty="0" smtClean="0"/>
              <a:t>_________________________________________________</a:t>
            </a:r>
          </a:p>
          <a:p>
            <a:r>
              <a:rPr lang="en-US" dirty="0" smtClean="0"/>
              <a:t>_________________________________________________</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82" y="1631303"/>
            <a:ext cx="1827886" cy="1587398"/>
          </a:xfrm>
          <a:prstGeom prst="rect">
            <a:avLst/>
          </a:prstGeom>
        </p:spPr>
      </p:pic>
      <p:pic>
        <p:nvPicPr>
          <p:cNvPr id="6" name="Picture 6" descr="C:\Users\mcorral\AppData\Local\Microsoft\Windows\Temporary Internet Files\Content.IE5\5NAUQ13F\MM90004107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602954"/>
            <a:ext cx="3900489" cy="195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20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mpoweryourknowledgeandhappytrivia.files.wordpress.com/2014/09/periodic-table-of-the-el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28600"/>
            <a:ext cx="8370641"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602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86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845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152400" y="228600"/>
            <a:ext cx="8991600" cy="6477000"/>
            <a:chOff x="801" y="1264"/>
            <a:chExt cx="10800" cy="13140"/>
          </a:xfrm>
        </p:grpSpPr>
        <p:grpSp>
          <p:nvGrpSpPr>
            <p:cNvPr id="11276" name="Group 3"/>
            <p:cNvGrpSpPr>
              <a:grpSpLocks/>
            </p:cNvGrpSpPr>
            <p:nvPr/>
          </p:nvGrpSpPr>
          <p:grpSpPr bwMode="auto">
            <a:xfrm>
              <a:off x="801" y="1264"/>
              <a:ext cx="10620" cy="13140"/>
              <a:chOff x="801" y="1264"/>
              <a:chExt cx="10620" cy="13140"/>
            </a:xfrm>
          </p:grpSpPr>
          <p:sp>
            <p:nvSpPr>
              <p:cNvPr id="11281" name="Rectangle 4"/>
              <p:cNvSpPr>
                <a:spLocks noChangeArrowheads="1"/>
              </p:cNvSpPr>
              <p:nvPr/>
            </p:nvSpPr>
            <p:spPr bwMode="auto">
              <a:xfrm>
                <a:off x="801" y="1264"/>
                <a:ext cx="10620" cy="131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1282" name="Line 5"/>
              <p:cNvSpPr>
                <a:spLocks noChangeShapeType="1"/>
              </p:cNvSpPr>
              <p:nvPr/>
            </p:nvSpPr>
            <p:spPr bwMode="auto">
              <a:xfrm>
                <a:off x="6021" y="1264"/>
                <a:ext cx="0" cy="131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6"/>
              <p:cNvSpPr>
                <a:spLocks noChangeShapeType="1"/>
              </p:cNvSpPr>
              <p:nvPr/>
            </p:nvSpPr>
            <p:spPr bwMode="auto">
              <a:xfrm>
                <a:off x="801" y="7744"/>
                <a:ext cx="106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Oval 7"/>
              <p:cNvSpPr>
                <a:spLocks noChangeArrowheads="1"/>
              </p:cNvSpPr>
              <p:nvPr/>
            </p:nvSpPr>
            <p:spPr bwMode="auto">
              <a:xfrm>
                <a:off x="4221" y="6484"/>
                <a:ext cx="3780" cy="2520"/>
              </a:xfrm>
              <a:prstGeom prst="ellipse">
                <a:avLst/>
              </a:prstGeom>
              <a:solidFill>
                <a:srgbClr val="FFFFFF"/>
              </a:solidFill>
              <a:ln w="2857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1277" name="Text Box 8"/>
            <p:cNvSpPr txBox="1">
              <a:spLocks noChangeArrowheads="1"/>
            </p:cNvSpPr>
            <p:nvPr/>
          </p:nvSpPr>
          <p:spPr bwMode="auto">
            <a:xfrm>
              <a:off x="801" y="1264"/>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Friendly Definition</a:t>
              </a:r>
              <a:endParaRPr lang="en-US" altLang="en-US" sz="1800"/>
            </a:p>
          </p:txBody>
        </p:sp>
        <p:sp>
          <p:nvSpPr>
            <p:cNvPr id="11278" name="Text Box 9"/>
            <p:cNvSpPr txBox="1">
              <a:spLocks noChangeArrowheads="1"/>
            </p:cNvSpPr>
            <p:nvPr/>
          </p:nvSpPr>
          <p:spPr bwMode="auto">
            <a:xfrm>
              <a:off x="6021" y="126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Pictograph</a:t>
              </a:r>
              <a:endParaRPr lang="en-US" altLang="en-US" sz="1800"/>
            </a:p>
          </p:txBody>
        </p:sp>
        <p:sp>
          <p:nvSpPr>
            <p:cNvPr id="11279" name="Text Box 10"/>
            <p:cNvSpPr txBox="1">
              <a:spLocks noChangeArrowheads="1"/>
            </p:cNvSpPr>
            <p:nvPr/>
          </p:nvSpPr>
          <p:spPr bwMode="auto">
            <a:xfrm>
              <a:off x="801" y="7744"/>
              <a:ext cx="32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Wordwork</a:t>
              </a:r>
              <a:endParaRPr lang="en-US" altLang="en-US" sz="1800"/>
            </a:p>
          </p:txBody>
        </p:sp>
        <p:sp>
          <p:nvSpPr>
            <p:cNvPr id="11280" name="Text Box 11"/>
            <p:cNvSpPr txBox="1">
              <a:spLocks noChangeArrowheads="1"/>
            </p:cNvSpPr>
            <p:nvPr/>
          </p:nvSpPr>
          <p:spPr bwMode="auto">
            <a:xfrm>
              <a:off x="8001" y="774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          7-up Sentence</a:t>
              </a:r>
              <a:endParaRPr lang="en-US" altLang="en-US" sz="1800"/>
            </a:p>
          </p:txBody>
        </p:sp>
      </p:grpSp>
      <p:sp>
        <p:nvSpPr>
          <p:cNvPr id="11267" name="Text Box 12"/>
          <p:cNvSpPr txBox="1">
            <a:spLocks noChangeArrowheads="1"/>
          </p:cNvSpPr>
          <p:nvPr/>
        </p:nvSpPr>
        <p:spPr bwMode="auto">
          <a:xfrm>
            <a:off x="3276600" y="2971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2" name="Text Box 13"/>
          <p:cNvSpPr txBox="1">
            <a:spLocks noChangeArrowheads="1"/>
          </p:cNvSpPr>
          <p:nvPr/>
        </p:nvSpPr>
        <p:spPr bwMode="auto">
          <a:xfrm>
            <a:off x="211138" y="592138"/>
            <a:ext cx="4343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t>- a reaction that </a:t>
            </a:r>
            <a:r>
              <a:rPr lang="en-US" altLang="en-US" sz="3600" u="sng"/>
              <a:t>releases</a:t>
            </a:r>
            <a:r>
              <a:rPr lang="en-US" altLang="en-US" sz="3600"/>
              <a:t> more energy than it absorbs.  It might feel hot.</a:t>
            </a:r>
          </a:p>
        </p:txBody>
      </p:sp>
      <p:sp>
        <p:nvSpPr>
          <p:cNvPr id="11269" name="Text Box 14"/>
          <p:cNvSpPr txBox="1">
            <a:spLocks noChangeArrowheads="1"/>
          </p:cNvSpPr>
          <p:nvPr/>
        </p:nvSpPr>
        <p:spPr bwMode="auto">
          <a:xfrm>
            <a:off x="3200400" y="3276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62832" name="Text Box 16"/>
          <p:cNvSpPr txBox="1">
            <a:spLocks noChangeArrowheads="1"/>
          </p:cNvSpPr>
          <p:nvPr/>
        </p:nvSpPr>
        <p:spPr bwMode="auto">
          <a:xfrm>
            <a:off x="4498975" y="4065588"/>
            <a:ext cx="4267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t>Fireworks release heat as an </a:t>
            </a:r>
            <a:r>
              <a:rPr lang="en-US" altLang="en-US" sz="3600" b="1" u="sng">
                <a:solidFill>
                  <a:srgbClr val="FF0000"/>
                </a:solidFill>
              </a:rPr>
              <a:t>exothermic reaction</a:t>
            </a:r>
            <a:r>
              <a:rPr lang="en-US" altLang="en-US" sz="3600" b="1"/>
              <a:t>.</a:t>
            </a:r>
          </a:p>
        </p:txBody>
      </p:sp>
      <p:sp>
        <p:nvSpPr>
          <p:cNvPr id="11271" name="Text Box 18"/>
          <p:cNvSpPr txBox="1">
            <a:spLocks noChangeArrowheads="1"/>
          </p:cNvSpPr>
          <p:nvPr/>
        </p:nvSpPr>
        <p:spPr bwMode="auto">
          <a:xfrm>
            <a:off x="3048000" y="2895600"/>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rPr>
              <a:t>exothermic reaction</a:t>
            </a:r>
          </a:p>
        </p:txBody>
      </p:sp>
      <p:sp>
        <p:nvSpPr>
          <p:cNvPr id="162838" name="Text Box 22"/>
          <p:cNvSpPr txBox="1">
            <a:spLocks noChangeArrowheads="1"/>
          </p:cNvSpPr>
          <p:nvPr/>
        </p:nvSpPr>
        <p:spPr bwMode="auto">
          <a:xfrm>
            <a:off x="152400" y="2895600"/>
            <a:ext cx="3200400" cy="457200"/>
          </a:xfrm>
          <a:prstGeom prst="rect">
            <a:avLst/>
          </a:prstGeom>
          <a:noFill/>
          <a:ln>
            <a:noFill/>
          </a:ln>
          <a:effectLst/>
          <a:extLst/>
        </p:spPr>
        <p:txBody>
          <a:bodyPr>
            <a:spAutoFit/>
          </a:bodyPr>
          <a:lstStyle/>
          <a:p>
            <a:pPr eaLnBrk="1" hangingPunct="1">
              <a:spcBef>
                <a:spcPct val="50000"/>
              </a:spcBef>
              <a:defRPr/>
            </a:pPr>
            <a:endParaRPr lang="en-US" sz="2400" b="1" dirty="0">
              <a:solidFill>
                <a:schemeClr val="accent2"/>
              </a:solidFill>
              <a:effectLst>
                <a:outerShdw blurRad="38100" dist="38100" dir="2700000" algn="tl">
                  <a:srgbClr val="C0C0C0"/>
                </a:outerShdw>
              </a:effectLst>
              <a:latin typeface="Arial" charset="0"/>
            </a:endParaRPr>
          </a:p>
        </p:txBody>
      </p:sp>
      <p:pic>
        <p:nvPicPr>
          <p:cNvPr id="16284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33400"/>
            <a:ext cx="2857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3886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descr="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31863"/>
            <a:ext cx="808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873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162845"/>
                                        </p:tgtEl>
                                        <p:attrNameLst>
                                          <p:attrName>style.visibility</p:attrName>
                                        </p:attrNameLst>
                                      </p:cBhvr>
                                      <p:to>
                                        <p:strVal val="visible"/>
                                      </p:to>
                                    </p:set>
                                    <p:anim calcmode="lin" valueType="num">
                                      <p:cBhvr additive="base">
                                        <p:cTn id="11" dur="500" fill="hold"/>
                                        <p:tgtEl>
                                          <p:spTgt spid="162845"/>
                                        </p:tgtEl>
                                        <p:attrNameLst>
                                          <p:attrName>ppt_x</p:attrName>
                                        </p:attrNameLst>
                                      </p:cBhvr>
                                      <p:tavLst>
                                        <p:tav tm="0">
                                          <p:val>
                                            <p:strVal val="0-#ppt_w/2"/>
                                          </p:val>
                                        </p:tav>
                                        <p:tav tm="100000">
                                          <p:val>
                                            <p:strVal val="#ppt_x"/>
                                          </p:val>
                                        </p:tav>
                                      </p:tavLst>
                                    </p:anim>
                                    <p:anim calcmode="lin" valueType="num">
                                      <p:cBhvr additive="base">
                                        <p:cTn id="12" dur="500" fill="hold"/>
                                        <p:tgtEl>
                                          <p:spTgt spid="16284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nodePh="1">
                                  <p:stCondLst>
                                    <p:cond delay="0"/>
                                  </p:stCondLst>
                                  <p:endCondLst>
                                    <p:cond evt="begin" delay="0">
                                      <p:tn val="15"/>
                                    </p:cond>
                                  </p:endCondLst>
                                  <p:childTnLst>
                                    <p:set>
                                      <p:cBhvr>
                                        <p:cTn id="16" dur="1" fill="hold">
                                          <p:stCondLst>
                                            <p:cond delay="499"/>
                                          </p:stCondLst>
                                        </p:cTn>
                                        <p:tgtEl>
                                          <p:spTgt spid="162838"/>
                                        </p:tgtEl>
                                        <p:attrNameLst>
                                          <p:attrName>style.visibility</p:attrName>
                                        </p:attrNameLst>
                                      </p:cBhvr>
                                      <p:to>
                                        <p:strVal val="visible"/>
                                      </p:to>
                                    </p:set>
                                    <p:anim to="" calcmode="lin" valueType="num">
                                      <p:cBhvr>
                                        <p:cTn id="17" dur="1" fill="hold"/>
                                        <p:tgtEl>
                                          <p:spTgt spid="16283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62844"/>
                                        </p:tgtEl>
                                        <p:attrNameLst>
                                          <p:attrName>style.visibility</p:attrName>
                                        </p:attrNameLst>
                                      </p:cBhvr>
                                      <p:to>
                                        <p:strVal val="visible"/>
                                      </p:to>
                                    </p:set>
                                    <p:anim calcmode="lin" valueType="num">
                                      <p:cBhvr additive="base">
                                        <p:cTn id="22" dur="500" fill="hold"/>
                                        <p:tgtEl>
                                          <p:spTgt spid="162844"/>
                                        </p:tgtEl>
                                        <p:attrNameLst>
                                          <p:attrName>ppt_x</p:attrName>
                                        </p:attrNameLst>
                                      </p:cBhvr>
                                      <p:tavLst>
                                        <p:tav tm="0">
                                          <p:val>
                                            <p:strVal val="0-#ppt_w/2"/>
                                          </p:val>
                                        </p:tav>
                                        <p:tav tm="100000">
                                          <p:val>
                                            <p:strVal val="#ppt_x"/>
                                          </p:val>
                                        </p:tav>
                                      </p:tavLst>
                                    </p:anim>
                                    <p:anim calcmode="lin" valueType="num">
                                      <p:cBhvr additive="base">
                                        <p:cTn id="23" dur="500" fill="hold"/>
                                        <p:tgtEl>
                                          <p:spTgt spid="16284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499"/>
                                          </p:stCondLst>
                                        </p:cTn>
                                        <p:tgtEl>
                                          <p:spTgt spid="162832"/>
                                        </p:tgtEl>
                                        <p:attrNameLst>
                                          <p:attrName>style.visibility</p:attrName>
                                        </p:attrNameLst>
                                      </p:cBhvr>
                                      <p:to>
                                        <p:strVal val="visible"/>
                                      </p:to>
                                    </p:set>
                                    <p:anim to="" calcmode="lin" valueType="num">
                                      <p:cBhvr>
                                        <p:cTn id="34" dur="1" fill="hold"/>
                                        <p:tgtEl>
                                          <p:spTgt spid="1628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162832" grpId="0" autoUpdateAnimBg="0"/>
      <p:bldP spid="16283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1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3375"/>
            <a:ext cx="37369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2"/>
          <p:cNvGrpSpPr>
            <a:grpSpLocks/>
          </p:cNvGrpSpPr>
          <p:nvPr/>
        </p:nvGrpSpPr>
        <p:grpSpPr bwMode="auto">
          <a:xfrm>
            <a:off x="152400" y="228600"/>
            <a:ext cx="8991600" cy="6477000"/>
            <a:chOff x="801" y="1264"/>
            <a:chExt cx="10800" cy="13140"/>
          </a:xfrm>
        </p:grpSpPr>
        <p:grpSp>
          <p:nvGrpSpPr>
            <p:cNvPr id="12299" name="Group 3"/>
            <p:cNvGrpSpPr>
              <a:grpSpLocks/>
            </p:cNvGrpSpPr>
            <p:nvPr/>
          </p:nvGrpSpPr>
          <p:grpSpPr bwMode="auto">
            <a:xfrm>
              <a:off x="801" y="1264"/>
              <a:ext cx="10620" cy="13140"/>
              <a:chOff x="801" y="1264"/>
              <a:chExt cx="10620" cy="13140"/>
            </a:xfrm>
          </p:grpSpPr>
          <p:sp>
            <p:nvSpPr>
              <p:cNvPr id="12304" name="Rectangle 4"/>
              <p:cNvSpPr>
                <a:spLocks noChangeArrowheads="1"/>
              </p:cNvSpPr>
              <p:nvPr/>
            </p:nvSpPr>
            <p:spPr bwMode="auto">
              <a:xfrm>
                <a:off x="801" y="1264"/>
                <a:ext cx="10620" cy="1314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sp>
            <p:nvSpPr>
              <p:cNvPr id="12305" name="Line 5"/>
              <p:cNvSpPr>
                <a:spLocks noChangeShapeType="1"/>
              </p:cNvSpPr>
              <p:nvPr/>
            </p:nvSpPr>
            <p:spPr bwMode="auto">
              <a:xfrm>
                <a:off x="6021" y="1264"/>
                <a:ext cx="0" cy="131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6"/>
              <p:cNvSpPr>
                <a:spLocks noChangeShapeType="1"/>
              </p:cNvSpPr>
              <p:nvPr/>
            </p:nvSpPr>
            <p:spPr bwMode="auto">
              <a:xfrm>
                <a:off x="801" y="7744"/>
                <a:ext cx="1062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Oval 7"/>
              <p:cNvSpPr>
                <a:spLocks noChangeArrowheads="1"/>
              </p:cNvSpPr>
              <p:nvPr/>
            </p:nvSpPr>
            <p:spPr bwMode="auto">
              <a:xfrm>
                <a:off x="4221" y="6484"/>
                <a:ext cx="3780" cy="2520"/>
              </a:xfrm>
              <a:prstGeom prst="ellipse">
                <a:avLst/>
              </a:prstGeom>
              <a:solidFill>
                <a:srgbClr val="FFFFFF"/>
              </a:solidFill>
              <a:ln w="2857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p>
            </p:txBody>
          </p:sp>
        </p:grpSp>
        <p:sp>
          <p:nvSpPr>
            <p:cNvPr id="12300" name="Text Box 8"/>
            <p:cNvSpPr txBox="1">
              <a:spLocks noChangeArrowheads="1"/>
            </p:cNvSpPr>
            <p:nvPr/>
          </p:nvSpPr>
          <p:spPr bwMode="auto">
            <a:xfrm>
              <a:off x="801" y="1264"/>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Friendly Definition</a:t>
              </a:r>
              <a:endParaRPr lang="en-US" altLang="en-US" sz="1800"/>
            </a:p>
          </p:txBody>
        </p:sp>
        <p:sp>
          <p:nvSpPr>
            <p:cNvPr id="12301" name="Text Box 9"/>
            <p:cNvSpPr txBox="1">
              <a:spLocks noChangeArrowheads="1"/>
            </p:cNvSpPr>
            <p:nvPr/>
          </p:nvSpPr>
          <p:spPr bwMode="auto">
            <a:xfrm>
              <a:off x="6021" y="126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Pictograph</a:t>
              </a:r>
              <a:endParaRPr lang="en-US" altLang="en-US" sz="1800"/>
            </a:p>
          </p:txBody>
        </p:sp>
        <p:sp>
          <p:nvSpPr>
            <p:cNvPr id="12302" name="Text Box 10"/>
            <p:cNvSpPr txBox="1">
              <a:spLocks noChangeArrowheads="1"/>
            </p:cNvSpPr>
            <p:nvPr/>
          </p:nvSpPr>
          <p:spPr bwMode="auto">
            <a:xfrm>
              <a:off x="801" y="7744"/>
              <a:ext cx="324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Wordwork</a:t>
              </a:r>
              <a:endParaRPr lang="en-US" altLang="en-US" sz="1800"/>
            </a:p>
          </p:txBody>
        </p:sp>
        <p:sp>
          <p:nvSpPr>
            <p:cNvPr id="12303" name="Text Box 11"/>
            <p:cNvSpPr txBox="1">
              <a:spLocks noChangeArrowheads="1"/>
            </p:cNvSpPr>
            <p:nvPr/>
          </p:nvSpPr>
          <p:spPr bwMode="auto">
            <a:xfrm>
              <a:off x="8001" y="7744"/>
              <a:ext cx="36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t>       7-up Sentence</a:t>
              </a:r>
              <a:endParaRPr lang="en-US" altLang="en-US" sz="1800"/>
            </a:p>
          </p:txBody>
        </p:sp>
      </p:grpSp>
      <p:sp>
        <p:nvSpPr>
          <p:cNvPr id="12292" name="Text Box 12"/>
          <p:cNvSpPr txBox="1">
            <a:spLocks noChangeArrowheads="1"/>
          </p:cNvSpPr>
          <p:nvPr/>
        </p:nvSpPr>
        <p:spPr bwMode="auto">
          <a:xfrm>
            <a:off x="3276600" y="2971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293" name="Text Box 13"/>
          <p:cNvSpPr txBox="1">
            <a:spLocks noChangeArrowheads="1"/>
          </p:cNvSpPr>
          <p:nvPr/>
        </p:nvSpPr>
        <p:spPr bwMode="auto">
          <a:xfrm>
            <a:off x="685800" y="9144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2294" name="Text Box 14"/>
          <p:cNvSpPr txBox="1">
            <a:spLocks noChangeArrowheads="1"/>
          </p:cNvSpPr>
          <p:nvPr/>
        </p:nvSpPr>
        <p:spPr bwMode="auto">
          <a:xfrm>
            <a:off x="3200400" y="3276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61807" name="Text Box 15"/>
          <p:cNvSpPr txBox="1">
            <a:spLocks noChangeArrowheads="1"/>
          </p:cNvSpPr>
          <p:nvPr/>
        </p:nvSpPr>
        <p:spPr bwMode="auto">
          <a:xfrm>
            <a:off x="304800" y="45720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b="1"/>
              <a:t>A reaction that uses more energy than it releases (absorbs).  It might feel cold.</a:t>
            </a:r>
          </a:p>
        </p:txBody>
      </p:sp>
      <p:sp>
        <p:nvSpPr>
          <p:cNvPr id="161808" name="Text Box 16"/>
          <p:cNvSpPr txBox="1">
            <a:spLocks noChangeArrowheads="1"/>
          </p:cNvSpPr>
          <p:nvPr/>
        </p:nvSpPr>
        <p:spPr bwMode="auto">
          <a:xfrm>
            <a:off x="4784725" y="4021138"/>
            <a:ext cx="4267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 Jorge felt the temperature decrease in the cold pack because of the </a:t>
            </a:r>
            <a:r>
              <a:rPr lang="en-US" altLang="en-US" sz="2800" b="1" u="sng">
                <a:solidFill>
                  <a:srgbClr val="FF0000"/>
                </a:solidFill>
              </a:rPr>
              <a:t>endothermic reaction</a:t>
            </a:r>
            <a:r>
              <a:rPr lang="en-US" altLang="en-US" sz="2800" b="1">
                <a:solidFill>
                  <a:srgbClr val="FF0000"/>
                </a:solidFill>
              </a:rPr>
              <a:t> </a:t>
            </a:r>
            <a:r>
              <a:rPr lang="en-US" altLang="en-US" sz="2800" b="1"/>
              <a:t>which took place.</a:t>
            </a:r>
          </a:p>
        </p:txBody>
      </p:sp>
      <p:sp>
        <p:nvSpPr>
          <p:cNvPr id="12297" name="Text Box 17"/>
          <p:cNvSpPr txBox="1">
            <a:spLocks noChangeArrowheads="1"/>
          </p:cNvSpPr>
          <p:nvPr/>
        </p:nvSpPr>
        <p:spPr bwMode="auto">
          <a:xfrm>
            <a:off x="3048000" y="2895600"/>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00"/>
                </a:solidFill>
              </a:rPr>
              <a:t>endothermic reaction</a:t>
            </a:r>
          </a:p>
        </p:txBody>
      </p:sp>
      <p:pic>
        <p:nvPicPr>
          <p:cNvPr id="161819"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40386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77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1807"/>
                                        </p:tgtEl>
                                        <p:attrNameLst>
                                          <p:attrName>style.visibility</p:attrName>
                                        </p:attrNameLst>
                                      </p:cBhvr>
                                      <p:to>
                                        <p:strVal val="visible"/>
                                      </p:to>
                                    </p:set>
                                    <p:anim to="" calcmode="lin" valueType="num">
                                      <p:cBhvr>
                                        <p:cTn id="7" dur="1" fill="hold"/>
                                        <p:tgtEl>
                                          <p:spTgt spid="16180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61819"/>
                                        </p:tgtEl>
                                        <p:attrNameLst>
                                          <p:attrName>style.visibility</p:attrName>
                                        </p:attrNameLst>
                                      </p:cBhvr>
                                      <p:to>
                                        <p:strVal val="visible"/>
                                      </p:to>
                                    </p:set>
                                    <p:anim calcmode="lin" valueType="num">
                                      <p:cBhvr additive="base">
                                        <p:cTn id="12" dur="500" fill="hold"/>
                                        <p:tgtEl>
                                          <p:spTgt spid="161819"/>
                                        </p:tgtEl>
                                        <p:attrNameLst>
                                          <p:attrName>ppt_x</p:attrName>
                                        </p:attrNameLst>
                                      </p:cBhvr>
                                      <p:tavLst>
                                        <p:tav tm="0">
                                          <p:val>
                                            <p:strVal val="0-#ppt_w/2"/>
                                          </p:val>
                                        </p:tav>
                                        <p:tav tm="100000">
                                          <p:val>
                                            <p:strVal val="#ppt_x"/>
                                          </p:val>
                                        </p:tav>
                                      </p:tavLst>
                                    </p:anim>
                                    <p:anim calcmode="lin" valueType="num">
                                      <p:cBhvr additive="base">
                                        <p:cTn id="13" dur="500" fill="hold"/>
                                        <p:tgtEl>
                                          <p:spTgt spid="16181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61818"/>
                                        </p:tgtEl>
                                        <p:attrNameLst>
                                          <p:attrName>style.visibility</p:attrName>
                                        </p:attrNameLst>
                                      </p:cBhvr>
                                      <p:to>
                                        <p:strVal val="visible"/>
                                      </p:to>
                                    </p:set>
                                    <p:anim calcmode="lin" valueType="num">
                                      <p:cBhvr additive="base">
                                        <p:cTn id="18" dur="500" fill="hold"/>
                                        <p:tgtEl>
                                          <p:spTgt spid="161818"/>
                                        </p:tgtEl>
                                        <p:attrNameLst>
                                          <p:attrName>ppt_x</p:attrName>
                                        </p:attrNameLst>
                                      </p:cBhvr>
                                      <p:tavLst>
                                        <p:tav tm="0">
                                          <p:val>
                                            <p:strVal val="0-#ppt_w/2"/>
                                          </p:val>
                                        </p:tav>
                                        <p:tav tm="100000">
                                          <p:val>
                                            <p:strVal val="#ppt_x"/>
                                          </p:val>
                                        </p:tav>
                                      </p:tavLst>
                                    </p:anim>
                                    <p:anim calcmode="lin" valueType="num">
                                      <p:cBhvr additive="base">
                                        <p:cTn id="19" dur="500" fill="hold"/>
                                        <p:tgtEl>
                                          <p:spTgt spid="16181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499"/>
                                          </p:stCondLst>
                                        </p:cTn>
                                        <p:tgtEl>
                                          <p:spTgt spid="161808"/>
                                        </p:tgtEl>
                                        <p:attrNameLst>
                                          <p:attrName>style.visibility</p:attrName>
                                        </p:attrNameLst>
                                      </p:cBhvr>
                                      <p:to>
                                        <p:strVal val="visible"/>
                                      </p:to>
                                    </p:set>
                                    <p:anim to="" calcmode="lin" valueType="num">
                                      <p:cBhvr>
                                        <p:cTn id="24" dur="1" fill="hold"/>
                                        <p:tgtEl>
                                          <p:spTgt spid="1618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autoUpdateAnimBg="0"/>
      <p:bldP spid="16180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05000"/>
            <a:ext cx="5123597" cy="5181600"/>
          </a:xfrm>
          <a:prstGeom prst="rect">
            <a:avLst/>
          </a:prstGeom>
        </p:spPr>
      </p:pic>
      <p:sp>
        <p:nvSpPr>
          <p:cNvPr id="3" name="Content Placeholder 2"/>
          <p:cNvSpPr>
            <a:spLocks noGrp="1"/>
          </p:cNvSpPr>
          <p:nvPr>
            <p:ph sz="quarter" idx="1"/>
          </p:nvPr>
        </p:nvSpPr>
        <p:spPr>
          <a:xfrm>
            <a:off x="0" y="0"/>
            <a:ext cx="8077200" cy="6172200"/>
          </a:xfrm>
        </p:spPr>
        <p:txBody>
          <a:bodyPr>
            <a:noAutofit/>
          </a:bodyPr>
          <a:lstStyle/>
          <a:p>
            <a:r>
              <a:rPr lang="en-US" sz="4000" dirty="0"/>
              <a:t>The initial temperature of </a:t>
            </a:r>
            <a:r>
              <a:rPr lang="en-US" sz="4000" dirty="0" smtClean="0"/>
              <a:t>a chemical reaction was </a:t>
            </a:r>
            <a:r>
              <a:rPr lang="en-US" sz="4000" dirty="0"/>
              <a:t>25 </a:t>
            </a:r>
            <a:r>
              <a:rPr lang="en-US" sz="4000" baseline="30000" dirty="0" err="1" smtClean="0"/>
              <a:t>o</a:t>
            </a:r>
            <a:r>
              <a:rPr lang="en-US" sz="4000" dirty="0" err="1" smtClean="0"/>
              <a:t>C</a:t>
            </a:r>
            <a:r>
              <a:rPr lang="en-US" sz="4000" dirty="0" smtClean="0"/>
              <a:t> </a:t>
            </a:r>
          </a:p>
          <a:p>
            <a:r>
              <a:rPr lang="en-US" sz="4000" dirty="0" smtClean="0"/>
              <a:t>Later </a:t>
            </a:r>
            <a:r>
              <a:rPr lang="en-US" sz="4000" dirty="0"/>
              <a:t>the temperature of the reaction was </a:t>
            </a:r>
            <a:r>
              <a:rPr lang="en-US" sz="4000" dirty="0" smtClean="0"/>
              <a:t>38 </a:t>
            </a:r>
            <a:r>
              <a:rPr lang="en-US" sz="4000" baseline="30000" dirty="0" err="1" smtClean="0"/>
              <a:t>o</a:t>
            </a:r>
            <a:r>
              <a:rPr lang="en-US" sz="4000" dirty="0" err="1" smtClean="0"/>
              <a:t>C</a:t>
            </a:r>
            <a:r>
              <a:rPr lang="en-US" sz="4000" dirty="0" smtClean="0"/>
              <a:t> </a:t>
            </a:r>
          </a:p>
          <a:p>
            <a:pPr marL="0" indent="0">
              <a:buNone/>
            </a:pPr>
            <a:endParaRPr lang="en-US" sz="4000" dirty="0" smtClean="0"/>
          </a:p>
          <a:p>
            <a:r>
              <a:rPr lang="en-US" sz="4800" b="1" u="sng" dirty="0" smtClean="0"/>
              <a:t>What </a:t>
            </a:r>
            <a:r>
              <a:rPr lang="en-US" sz="4800" b="1" u="sng" dirty="0"/>
              <a:t>type of </a:t>
            </a:r>
            <a:endParaRPr lang="en-US" sz="4800" b="1" u="sng" dirty="0" smtClean="0"/>
          </a:p>
          <a:p>
            <a:pPr marL="0" indent="0">
              <a:buNone/>
            </a:pPr>
            <a:r>
              <a:rPr lang="en-US" sz="4800" b="1" u="sng" dirty="0" smtClean="0"/>
              <a:t>chemical </a:t>
            </a:r>
            <a:r>
              <a:rPr lang="en-US" sz="4800" b="1" u="sng" dirty="0"/>
              <a:t>reaction occurred</a:t>
            </a:r>
            <a:r>
              <a:rPr lang="en-US" sz="4800" b="1" dirty="0" smtClean="0"/>
              <a:t>?</a:t>
            </a:r>
            <a:endParaRPr lang="en-US" sz="4800" b="1" dirty="0"/>
          </a:p>
        </p:txBody>
      </p:sp>
    </p:spTree>
    <p:extLst>
      <p:ext uri="{BB962C8B-B14F-4D97-AF65-F5344CB8AC3E}">
        <p14:creationId xmlns:p14="http://schemas.microsoft.com/office/powerpoint/2010/main" val="1192796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0236"/>
            <a:ext cx="8534400" cy="6629400"/>
          </a:xfrm>
        </p:spPr>
        <p:txBody>
          <a:bodyPr>
            <a:normAutofit/>
          </a:bodyPr>
          <a:lstStyle/>
          <a:p>
            <a:pPr marL="0" indent="0" algn="ctr">
              <a:buNone/>
            </a:pPr>
            <a:r>
              <a:rPr lang="en-US" sz="4000" dirty="0"/>
              <a:t>When you use an instant </a:t>
            </a:r>
            <a:r>
              <a:rPr lang="en-US" sz="4000" dirty="0" smtClean="0"/>
              <a:t>heat </a:t>
            </a:r>
            <a:r>
              <a:rPr lang="en-US" sz="4000" dirty="0"/>
              <a:t>pack, water mixes with </a:t>
            </a:r>
            <a:r>
              <a:rPr lang="en-US" sz="4000" dirty="0" smtClean="0"/>
              <a:t>chemicals and </a:t>
            </a:r>
            <a:r>
              <a:rPr lang="en-US" sz="4000" dirty="0"/>
              <a:t>the pack get very </a:t>
            </a:r>
            <a:r>
              <a:rPr lang="en-US" sz="4000" dirty="0" smtClean="0"/>
              <a:t>warm. </a:t>
            </a:r>
          </a:p>
          <a:p>
            <a:pPr marL="0" indent="0" algn="ctr">
              <a:buNone/>
            </a:pPr>
            <a:endParaRPr lang="en-US" sz="4000" dirty="0" smtClean="0"/>
          </a:p>
          <a:p>
            <a:pPr marL="0" indent="0" algn="ctr">
              <a:buNone/>
            </a:pPr>
            <a:endParaRPr lang="en-US" sz="4000" dirty="0"/>
          </a:p>
          <a:p>
            <a:pPr marL="0" indent="0" algn="ctr">
              <a:buNone/>
            </a:pPr>
            <a:endParaRPr lang="en-US" sz="4000" b="1" u="sng" dirty="0" smtClean="0"/>
          </a:p>
          <a:p>
            <a:pPr marL="0" indent="0" algn="ctr">
              <a:buNone/>
            </a:pPr>
            <a:endParaRPr lang="en-US" sz="4000" b="1" u="sng" dirty="0" smtClean="0"/>
          </a:p>
          <a:p>
            <a:pPr marL="0" indent="0" algn="ctr">
              <a:buNone/>
            </a:pPr>
            <a:r>
              <a:rPr lang="en-US" sz="4000" b="1" u="sng" dirty="0" smtClean="0"/>
              <a:t>What </a:t>
            </a:r>
            <a:r>
              <a:rPr lang="en-US" sz="4000" b="1" u="sng" dirty="0"/>
              <a:t>type of chemical reaction occurred?</a:t>
            </a:r>
          </a:p>
          <a:p>
            <a:pPr algn="ctr"/>
            <a:endParaRPr lang="en-US" sz="4000" dirty="0"/>
          </a:p>
        </p:txBody>
      </p:sp>
      <p:pic>
        <p:nvPicPr>
          <p:cNvPr id="9218" name="Picture 2" descr="http://t0.gstatic.com/images?q=tbn:ANd9GcQvVmvu2izFYDJQmHeu5OatTPwXv0srZtDWpzL-0tKmj3Bj8B1M5A:theopsdeck.com/img.prod.PMI/PROD%2520-%2520PMI%252011406%2520Heat%2520Pack.FRONT.si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981200"/>
            <a:ext cx="4552950"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6696075" y="2590800"/>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08584" y="3274041"/>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503746">
            <a:off x="587688" y="3626218"/>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08584" y="3957282"/>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637734">
            <a:off x="595538" y="1994127"/>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637734">
            <a:off x="579837" y="2863980"/>
            <a:ext cx="1524000" cy="5055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77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dirty="0"/>
              <a:t>According to the graph below, what temperature will result in the highest rate of photosynthesis?</a:t>
            </a:r>
            <a:br>
              <a:rPr lang="en-US" dirty="0"/>
            </a:b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752600" y="1733495"/>
            <a:ext cx="4724400" cy="476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00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634984" cy="4467368"/>
          </a:xfrm>
        </p:spPr>
        <p:txBody>
          <a:bodyPr>
            <a:noAutofit/>
          </a:bodyPr>
          <a:lstStyle/>
          <a:p>
            <a:pPr marL="0" indent="0">
              <a:buNone/>
            </a:pPr>
            <a:r>
              <a:rPr lang="en-US" sz="3600" dirty="0" smtClean="0"/>
              <a:t>You </a:t>
            </a:r>
            <a:r>
              <a:rPr lang="en-US" sz="3600" dirty="0"/>
              <a:t>have an Elodea </a:t>
            </a:r>
            <a:r>
              <a:rPr lang="en-US" sz="3600" b="1" dirty="0"/>
              <a:t>plant</a:t>
            </a:r>
            <a:r>
              <a:rPr lang="en-US" sz="3600" dirty="0"/>
              <a:t> in a test tube and you have the </a:t>
            </a:r>
            <a:r>
              <a:rPr lang="en-US" sz="3600" b="1" dirty="0"/>
              <a:t>indicator</a:t>
            </a:r>
            <a:r>
              <a:rPr lang="en-US" sz="3600" dirty="0"/>
              <a:t> </a:t>
            </a:r>
            <a:r>
              <a:rPr lang="en-US" sz="3600" dirty="0" smtClean="0"/>
              <a:t>(</a:t>
            </a:r>
            <a:r>
              <a:rPr lang="en-US" sz="3600" dirty="0" err="1" smtClean="0"/>
              <a:t>bromothymol</a:t>
            </a:r>
            <a:r>
              <a:rPr lang="en-US" sz="3600" dirty="0" smtClean="0"/>
              <a:t> blue) </a:t>
            </a:r>
            <a:r>
              <a:rPr lang="en-US" sz="3600" dirty="0"/>
              <a:t>in the tube. You watch it for several days. </a:t>
            </a:r>
            <a:endParaRPr lang="en-US" sz="3600" dirty="0" smtClean="0"/>
          </a:p>
          <a:p>
            <a:pPr marL="0" indent="0" algn="ctr">
              <a:buNone/>
            </a:pPr>
            <a:r>
              <a:rPr lang="en-US" b="1" dirty="0" smtClean="0">
                <a:solidFill>
                  <a:schemeClr val="bg2">
                    <a:lumMod val="25000"/>
                  </a:schemeClr>
                </a:solidFill>
              </a:rPr>
              <a:t>(You did this in the Gizmo) </a:t>
            </a:r>
          </a:p>
          <a:p>
            <a:pPr marL="0" indent="0">
              <a:buNone/>
            </a:pPr>
            <a:r>
              <a:rPr lang="en-US" sz="3600" b="1" dirty="0" smtClean="0"/>
              <a:t>At </a:t>
            </a:r>
            <a:r>
              <a:rPr lang="en-US" sz="3600" b="1" dirty="0"/>
              <a:t>what </a:t>
            </a:r>
            <a:r>
              <a:rPr lang="en-US" sz="3600" b="1" i="1" dirty="0"/>
              <a:t>time of day </a:t>
            </a:r>
            <a:r>
              <a:rPr lang="en-US" sz="3600" b="1" dirty="0"/>
              <a:t>will the oxygen level in the tube be the </a:t>
            </a:r>
            <a:r>
              <a:rPr lang="en-US" sz="3600" b="1" i="1" dirty="0"/>
              <a:t>lowest</a:t>
            </a:r>
            <a:r>
              <a:rPr lang="en-US" sz="3600" b="1" dirty="0" smtClean="0"/>
              <a:t>? Why?</a:t>
            </a:r>
            <a:endParaRPr lang="en-US" sz="3600" b="1" dirty="0"/>
          </a:p>
        </p:txBody>
      </p:sp>
      <p:sp>
        <p:nvSpPr>
          <p:cNvPr id="4" name="Rectangle 3"/>
          <p:cNvSpPr/>
          <p:nvPr/>
        </p:nvSpPr>
        <p:spPr>
          <a:xfrm>
            <a:off x="152400" y="4724400"/>
            <a:ext cx="7981666" cy="2031325"/>
          </a:xfrm>
          <a:prstGeom prst="rect">
            <a:avLst/>
          </a:prstGeom>
          <a:solidFill>
            <a:schemeClr val="bg2"/>
          </a:solidFill>
          <a:ln>
            <a:solidFill>
              <a:schemeClr val="accent3"/>
            </a:solidFill>
          </a:ln>
        </p:spPr>
        <p:txBody>
          <a:bodyPr wrap="square">
            <a:spAutoFit/>
          </a:bodyPr>
          <a:lstStyle/>
          <a:p>
            <a:r>
              <a:rPr lang="en-US" b="1" dirty="0" smtClean="0">
                <a:solidFill>
                  <a:srgbClr val="FF0000"/>
                </a:solidFill>
              </a:rPr>
              <a:t>Just </a:t>
            </a:r>
            <a:r>
              <a:rPr lang="en-US" b="1" dirty="0">
                <a:solidFill>
                  <a:srgbClr val="FF0000"/>
                </a:solidFill>
              </a:rPr>
              <a:t>before sunrise </a:t>
            </a:r>
            <a:r>
              <a:rPr lang="en-US" dirty="0"/>
              <a:t/>
            </a:r>
            <a:br>
              <a:rPr lang="en-US" dirty="0"/>
            </a:br>
            <a:r>
              <a:rPr lang="en-US" dirty="0" smtClean="0"/>
              <a:t>WHY? </a:t>
            </a:r>
            <a:r>
              <a:rPr lang="en-US" dirty="0"/>
              <a:t>While it is daylight, the Elodea will produce oxygen by photosynthesis. Once the sun goes down, photosynthesis will stop and the Elodea will use up oxygen until the sun comes up in the morning. The oxygen level in the tube will fall all night long, reaching its lowest level just before sunrise. Once the sun comes up, the oxygen levels will begin to rise again as the Elodea begins to produce oxygen again.</a:t>
            </a:r>
          </a:p>
        </p:txBody>
      </p:sp>
    </p:spTree>
    <p:extLst>
      <p:ext uri="{BB962C8B-B14F-4D97-AF65-F5344CB8AC3E}">
        <p14:creationId xmlns:p14="http://schemas.microsoft.com/office/powerpoint/2010/main" val="395166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021" y="1447800"/>
            <a:ext cx="4343400" cy="3810000"/>
          </a:xfrm>
          <a:prstGeom prst="rect">
            <a:avLst/>
          </a:prstGeom>
        </p:spPr>
      </p:pic>
      <p:pic>
        <p:nvPicPr>
          <p:cNvPr id="4" name="Picture 3"/>
          <p:cNvPicPr>
            <a:picLocks noChangeAspect="1"/>
          </p:cNvPicPr>
          <p:nvPr/>
        </p:nvPicPr>
        <p:blipFill>
          <a:blip r:embed="rId4"/>
          <a:stretch>
            <a:fillRect/>
          </a:stretch>
        </p:blipFill>
        <p:spPr>
          <a:xfrm>
            <a:off x="4572000" y="1465997"/>
            <a:ext cx="4215520" cy="3817961"/>
          </a:xfrm>
          <a:prstGeom prst="rect">
            <a:avLst/>
          </a:prstGeom>
        </p:spPr>
      </p:pic>
    </p:spTree>
    <p:extLst>
      <p:ext uri="{BB962C8B-B14F-4D97-AF65-F5344CB8AC3E}">
        <p14:creationId xmlns:p14="http://schemas.microsoft.com/office/powerpoint/2010/main" val="3630779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7467600" cy="3886200"/>
          </a:xfrm>
        </p:spPr>
        <p:txBody>
          <a:bodyPr>
            <a:normAutofit/>
          </a:bodyPr>
          <a:lstStyle/>
          <a:p>
            <a:r>
              <a:rPr lang="en-US" sz="6000" dirty="0"/>
              <a:t>Plants use which of the following types of </a:t>
            </a:r>
            <a:r>
              <a:rPr lang="en-US" sz="6000" dirty="0" smtClean="0"/>
              <a:t>matter to do photosynthesis?</a:t>
            </a:r>
            <a:endParaRPr lang="en-US" sz="6000" dirty="0"/>
          </a:p>
        </p:txBody>
      </p:sp>
    </p:spTree>
    <p:extLst>
      <p:ext uri="{BB962C8B-B14F-4D97-AF65-F5344CB8AC3E}">
        <p14:creationId xmlns:p14="http://schemas.microsoft.com/office/powerpoint/2010/main" val="3327090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
            <a:ext cx="7467600" cy="4873752"/>
          </a:xfrm>
        </p:spPr>
        <p:txBody>
          <a:bodyPr>
            <a:normAutofit/>
          </a:bodyPr>
          <a:lstStyle/>
          <a:p>
            <a:r>
              <a:rPr lang="en-US" sz="7200" dirty="0"/>
              <a:t>Animals use which of the following types of matter?</a:t>
            </a:r>
          </a:p>
        </p:txBody>
      </p:sp>
    </p:spTree>
    <p:extLst>
      <p:ext uri="{BB962C8B-B14F-4D97-AF65-F5344CB8AC3E}">
        <p14:creationId xmlns:p14="http://schemas.microsoft.com/office/powerpoint/2010/main" val="203883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16" y="31845"/>
            <a:ext cx="8229600" cy="1034955"/>
          </a:xfrm>
        </p:spPr>
        <p:txBody>
          <a:bodyPr>
            <a:normAutofit/>
          </a:bodyPr>
          <a:lstStyle/>
          <a:p>
            <a:r>
              <a:rPr lang="en-US" dirty="0"/>
              <a:t>What is the </a:t>
            </a:r>
            <a:r>
              <a:rPr lang="en-US" u="sng" dirty="0"/>
              <a:t>atomic number </a:t>
            </a:r>
            <a:r>
              <a:rPr lang="en-US" dirty="0"/>
              <a:t>for the </a:t>
            </a:r>
            <a:r>
              <a:rPr lang="en-US" dirty="0" smtClean="0"/>
              <a:t>element below?</a:t>
            </a:r>
            <a:endParaRPr lang="en-US" dirty="0"/>
          </a:p>
        </p:txBody>
      </p:sp>
      <p:pic>
        <p:nvPicPr>
          <p:cNvPr id="4" name="Picture 1" descr="http://www.arpansa.gov.au/images/basics/lithium-7.gi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28800" y="1072487"/>
            <a:ext cx="5486400" cy="554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40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dirty="0"/>
              <a:t>Looking at the illustration above, in what ways are plants and animals dependent on one another?</a:t>
            </a:r>
            <a:br>
              <a:rPr lang="en-US" dirty="0"/>
            </a:b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57200" y="1981201"/>
            <a:ext cx="7467600" cy="486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606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5358"/>
            <a:ext cx="7467600" cy="1942042"/>
          </a:xfrm>
        </p:spPr>
        <p:txBody>
          <a:bodyPr/>
          <a:lstStyle/>
          <a:p>
            <a:pPr marL="0" indent="0">
              <a:buNone/>
            </a:pPr>
            <a:r>
              <a:rPr lang="en-US" sz="3600" dirty="0"/>
              <a:t>The food created by plants then eaten by animals is processed by </a:t>
            </a:r>
            <a:r>
              <a:rPr lang="en-US" sz="3600" dirty="0" smtClean="0"/>
              <a:t>what cell organelle?</a:t>
            </a:r>
            <a:endParaRPr lang="en-US" sz="3600"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76835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080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
            <a:ext cx="8229600" cy="6705600"/>
          </a:xfrm>
        </p:spPr>
        <p:txBody>
          <a:bodyPr>
            <a:noAutofit/>
          </a:bodyPr>
          <a:lstStyle/>
          <a:p>
            <a:pPr marL="0" indent="0">
              <a:buNone/>
            </a:pPr>
            <a:r>
              <a:rPr lang="en-US" sz="3600" dirty="0"/>
              <a:t>We perform aerobic respiration through activities like walking, running, dancing and playing soccer. When we do aerobic respiration, our cells require oxygen to break down the sugar molecules into useable energy. </a:t>
            </a:r>
            <a:endParaRPr lang="en-US" sz="3600" dirty="0" smtClean="0"/>
          </a:p>
          <a:p>
            <a:pPr marL="0" indent="0">
              <a:buNone/>
            </a:pPr>
            <a:endParaRPr lang="en-US" sz="3600" dirty="0"/>
          </a:p>
          <a:p>
            <a:pPr marL="0" indent="0">
              <a:buNone/>
            </a:pPr>
            <a:r>
              <a:rPr lang="en-US" sz="3600" b="1" dirty="0" smtClean="0"/>
              <a:t>Which </a:t>
            </a:r>
            <a:r>
              <a:rPr lang="en-US" sz="3600" b="1" dirty="0"/>
              <a:t>organelle in the cell is responsible for this breakdown of sugar into energy</a:t>
            </a:r>
            <a:r>
              <a:rPr lang="en-US" sz="3600" b="1" dirty="0" smtClean="0"/>
              <a:t>?</a:t>
            </a:r>
            <a:endParaRPr lang="en-US" sz="3600" b="1" dirty="0"/>
          </a:p>
        </p:txBody>
      </p:sp>
    </p:spTree>
    <p:extLst>
      <p:ext uri="{BB962C8B-B14F-4D97-AF65-F5344CB8AC3E}">
        <p14:creationId xmlns:p14="http://schemas.microsoft.com/office/powerpoint/2010/main" val="4082227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8229600" cy="1143000"/>
          </a:xfrm>
        </p:spPr>
        <p:txBody>
          <a:bodyPr>
            <a:normAutofit/>
          </a:bodyPr>
          <a:lstStyle/>
          <a:p>
            <a:r>
              <a:rPr lang="en-US" b="1" dirty="0"/>
              <a:t>What is the independent variable</a:t>
            </a:r>
            <a:r>
              <a:rPr lang="en-US" b="1" i="1" dirty="0"/>
              <a:t> </a:t>
            </a:r>
            <a:r>
              <a:rPr lang="en-US" b="1" dirty="0"/>
              <a:t>for the </a:t>
            </a:r>
            <a:r>
              <a:rPr lang="en-US" b="1" dirty="0" smtClean="0"/>
              <a:t>graph below?</a:t>
            </a:r>
            <a:endParaRPr lang="en-US" b="1"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1504950"/>
            <a:ext cx="6705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21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1143000"/>
          </a:xfrm>
        </p:spPr>
        <p:txBody>
          <a:bodyPr>
            <a:normAutofit fontScale="90000"/>
          </a:bodyPr>
          <a:lstStyle/>
          <a:p>
            <a:r>
              <a:rPr lang="en-US" b="1" dirty="0"/>
              <a:t/>
            </a:r>
            <a:br>
              <a:rPr lang="en-US" b="1" dirty="0"/>
            </a:br>
            <a:r>
              <a:rPr lang="en-US" b="1" dirty="0"/>
              <a:t>The plant growth graph </a:t>
            </a:r>
            <a:r>
              <a:rPr lang="en-US" b="1" dirty="0" smtClean="0"/>
              <a:t>shows what type of relationship?</a:t>
            </a:r>
            <a:r>
              <a:rPr lang="en-US" b="1" dirty="0"/>
              <a:t/>
            </a:r>
            <a:br>
              <a:rPr lang="en-US" b="1" dirty="0"/>
            </a:br>
            <a:endParaRPr lang="en-US" b="1"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123950"/>
            <a:ext cx="73914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44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534400" cy="6248400"/>
          </a:xfrm>
        </p:spPr>
        <p:txBody>
          <a:bodyPr>
            <a:noAutofit/>
          </a:bodyPr>
          <a:lstStyle/>
          <a:p>
            <a:pPr marL="0" indent="0">
              <a:buNone/>
            </a:pPr>
            <a:r>
              <a:rPr lang="en-US" sz="4800" b="1" dirty="0"/>
              <a:t>In a direct relationship</a:t>
            </a:r>
            <a:r>
              <a:rPr lang="en-US" sz="4800" b="1" dirty="0" smtClean="0"/>
              <a:t>:</a:t>
            </a:r>
          </a:p>
          <a:p>
            <a:pPr marL="0" indent="0">
              <a:buNone/>
            </a:pPr>
            <a:endParaRPr lang="en-US" sz="4800" b="1" dirty="0"/>
          </a:p>
          <a:p>
            <a:pPr marL="914400" indent="-914400">
              <a:buAutoNum type="alphaLcPeriod"/>
            </a:pPr>
            <a:r>
              <a:rPr lang="en-US" sz="4800" dirty="0" smtClean="0"/>
              <a:t>as </a:t>
            </a:r>
            <a:r>
              <a:rPr lang="en-US" sz="4800" dirty="0"/>
              <a:t>one variable increases, the other </a:t>
            </a:r>
            <a:r>
              <a:rPr lang="en-US" sz="4800" dirty="0" smtClean="0"/>
              <a:t>increases</a:t>
            </a:r>
          </a:p>
          <a:p>
            <a:pPr marL="914400" indent="-914400">
              <a:buAutoNum type="alphaLcPeriod"/>
            </a:pPr>
            <a:r>
              <a:rPr lang="en-US" sz="4800" dirty="0"/>
              <a:t>when one variable increases, the other decreases	</a:t>
            </a:r>
          </a:p>
          <a:p>
            <a:endParaRPr lang="en-US" sz="4800" dirty="0"/>
          </a:p>
        </p:txBody>
      </p:sp>
    </p:spTree>
    <p:extLst>
      <p:ext uri="{BB962C8B-B14F-4D97-AF65-F5344CB8AC3E}">
        <p14:creationId xmlns:p14="http://schemas.microsoft.com/office/powerpoint/2010/main" val="1173019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158"/>
            <a:ext cx="8686800" cy="2336042"/>
          </a:xfrm>
        </p:spPr>
        <p:txBody>
          <a:bodyPr>
            <a:normAutofit fontScale="90000"/>
          </a:bodyPr>
          <a:lstStyle/>
          <a:p>
            <a:r>
              <a:rPr lang="en-US" sz="2700" dirty="0"/>
              <a:t>A scientist heated an expandable rubber container. As the container was heated, the gas inside expanded. The scientist measured the container’s size at every temperature increase of 10 degrees and then graphed the data as shown. What would be the size of the container if the temperature were 60°C</a:t>
            </a:r>
            <a:r>
              <a:rPr lang="en-US" sz="2700" dirty="0" smtClean="0"/>
              <a:t>?</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4800" y="2590800"/>
            <a:ext cx="6629400" cy="408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885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14400"/>
          </a:xfrm>
        </p:spPr>
        <p:txBody>
          <a:bodyPr>
            <a:normAutofit/>
          </a:bodyPr>
          <a:lstStyle/>
          <a:p>
            <a:r>
              <a:rPr lang="en-US" sz="2700" dirty="0" smtClean="0"/>
              <a:t>What </a:t>
            </a:r>
            <a:r>
              <a:rPr lang="en-US" sz="2700" dirty="0"/>
              <a:t>would be the size of the container if the temperature were 60°C</a:t>
            </a:r>
            <a:r>
              <a:rPr lang="en-US" sz="2700" dirty="0" smtClean="0"/>
              <a:t>?</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57200" y="1295400"/>
            <a:ext cx="6705600" cy="537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0406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458200" cy="4419600"/>
          </a:xfrm>
        </p:spPr>
        <p:txBody>
          <a:bodyPr>
            <a:normAutofit/>
          </a:bodyPr>
          <a:lstStyle/>
          <a:p>
            <a:pPr marL="0" indent="0">
              <a:buNone/>
            </a:pPr>
            <a:r>
              <a:rPr lang="en-US" sz="4400" dirty="0"/>
              <a:t>Daniel repeated an experiment to test his hypothesis three times. None of the trials supported his hypothesis. </a:t>
            </a:r>
            <a:endParaRPr lang="en-US" sz="4400" dirty="0" smtClean="0"/>
          </a:p>
          <a:p>
            <a:pPr marL="0" indent="0">
              <a:buNone/>
            </a:pPr>
            <a:endParaRPr lang="en-US" sz="4400" b="1" dirty="0"/>
          </a:p>
          <a:p>
            <a:pPr marL="0" indent="0">
              <a:buNone/>
            </a:pPr>
            <a:r>
              <a:rPr lang="en-US" sz="5400" b="1" dirty="0" smtClean="0"/>
              <a:t>What </a:t>
            </a:r>
            <a:r>
              <a:rPr lang="en-US" sz="5400" b="1" dirty="0"/>
              <a:t>should he do?</a:t>
            </a:r>
          </a:p>
          <a:p>
            <a:endParaRPr lang="en-US" sz="4400" dirty="0"/>
          </a:p>
        </p:txBody>
      </p:sp>
    </p:spTree>
    <p:extLst>
      <p:ext uri="{BB962C8B-B14F-4D97-AF65-F5344CB8AC3E}">
        <p14:creationId xmlns:p14="http://schemas.microsoft.com/office/powerpoint/2010/main" val="772557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458200" cy="3581400"/>
          </a:xfrm>
        </p:spPr>
        <p:txBody>
          <a:bodyPr>
            <a:normAutofit/>
          </a:bodyPr>
          <a:lstStyle/>
          <a:p>
            <a:pPr marL="0" indent="0">
              <a:buNone/>
            </a:pPr>
            <a:r>
              <a:rPr lang="en-US" sz="3600" dirty="0"/>
              <a:t>A student hypothesizes that water containing </a:t>
            </a:r>
            <a:r>
              <a:rPr lang="en-US" sz="3600" dirty="0" smtClean="0"/>
              <a:t>salt </a:t>
            </a:r>
            <a:r>
              <a:rPr lang="en-US" sz="3600" dirty="0"/>
              <a:t>freezes at a </a:t>
            </a:r>
            <a:r>
              <a:rPr lang="en-US" sz="3600" dirty="0" smtClean="0"/>
              <a:t>higher </a:t>
            </a:r>
            <a:r>
              <a:rPr lang="en-US" sz="3600" dirty="0"/>
              <a:t>temperature than water without </a:t>
            </a:r>
            <a:r>
              <a:rPr lang="en-US" sz="3600" dirty="0" smtClean="0"/>
              <a:t>salt.  </a:t>
            </a:r>
          </a:p>
          <a:p>
            <a:pPr marL="0" indent="0">
              <a:buNone/>
            </a:pPr>
            <a:r>
              <a:rPr lang="en-US" sz="3600" b="1" dirty="0" smtClean="0"/>
              <a:t>In </a:t>
            </a:r>
            <a:r>
              <a:rPr lang="en-US" sz="3600" b="1" dirty="0"/>
              <a:t>an experiment to test this hypothesis, </a:t>
            </a:r>
            <a:r>
              <a:rPr lang="en-US" sz="3600" b="1" dirty="0" smtClean="0"/>
              <a:t>what is </a:t>
            </a:r>
            <a:r>
              <a:rPr lang="en-US" sz="3600" b="1" dirty="0"/>
              <a:t>the </a:t>
            </a:r>
            <a:r>
              <a:rPr lang="en-US" sz="3600" b="1" u="sng" dirty="0"/>
              <a:t>dependent variable</a:t>
            </a:r>
            <a:r>
              <a:rPr lang="en-US" sz="3600" b="1" dirty="0" smtClean="0"/>
              <a:t>?</a:t>
            </a:r>
            <a:endParaRPr lang="en-US" sz="3600" b="1" dirty="0"/>
          </a:p>
        </p:txBody>
      </p:sp>
    </p:spTree>
    <p:extLst>
      <p:ext uri="{BB962C8B-B14F-4D97-AF65-F5344CB8AC3E}">
        <p14:creationId xmlns:p14="http://schemas.microsoft.com/office/powerpoint/2010/main" val="2611557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16" y="31845"/>
            <a:ext cx="8534400" cy="1187355"/>
          </a:xfrm>
        </p:spPr>
        <p:txBody>
          <a:bodyPr>
            <a:normAutofit/>
          </a:bodyPr>
          <a:lstStyle/>
          <a:p>
            <a:r>
              <a:rPr lang="en-US" dirty="0"/>
              <a:t>What is the atomic mass for the </a:t>
            </a:r>
            <a:r>
              <a:rPr lang="en-US" dirty="0" smtClean="0"/>
              <a:t>element below?</a:t>
            </a:r>
            <a:endParaRPr lang="en-US" dirty="0"/>
          </a:p>
        </p:txBody>
      </p:sp>
      <p:pic>
        <p:nvPicPr>
          <p:cNvPr id="4" name="Picture 1" descr="http://www.arpansa.gov.au/images/basics/lithium-7.gif"/>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133600" y="1295400"/>
            <a:ext cx="5176736"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547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7467600" cy="6172200"/>
          </a:xfrm>
        </p:spPr>
        <p:txBody>
          <a:bodyPr>
            <a:normAutofit/>
          </a:bodyPr>
          <a:lstStyle/>
          <a:p>
            <a:pPr marL="0" indent="0" algn="ctr">
              <a:buNone/>
            </a:pPr>
            <a:r>
              <a:rPr lang="en-US" sz="4400" dirty="0"/>
              <a:t>A block of ice melts into liquid water. </a:t>
            </a:r>
            <a:endParaRPr lang="en-US" sz="4400" dirty="0" smtClean="0"/>
          </a:p>
          <a:p>
            <a:pPr marL="0" indent="0" algn="ctr">
              <a:buNone/>
            </a:pPr>
            <a:endParaRPr lang="en-US" sz="4800" b="1" dirty="0" smtClean="0"/>
          </a:p>
          <a:p>
            <a:pPr marL="0" indent="0" algn="ctr">
              <a:buNone/>
            </a:pPr>
            <a:endParaRPr lang="en-US" sz="4800" b="1" dirty="0" smtClean="0"/>
          </a:p>
          <a:p>
            <a:pPr marL="0" indent="0" algn="ctr">
              <a:buNone/>
            </a:pPr>
            <a:endParaRPr lang="en-US" sz="4800" b="1" dirty="0" smtClean="0"/>
          </a:p>
          <a:p>
            <a:pPr marL="0" indent="0" algn="ctr">
              <a:buNone/>
            </a:pPr>
            <a:r>
              <a:rPr lang="en-US" sz="4800" b="1" dirty="0" smtClean="0"/>
              <a:t>How do the </a:t>
            </a:r>
            <a:r>
              <a:rPr lang="en-US" sz="4800" b="1" dirty="0"/>
              <a:t>water molecules </a:t>
            </a:r>
            <a:r>
              <a:rPr lang="en-US" sz="4800" b="1" dirty="0" smtClean="0"/>
              <a:t>change?</a:t>
            </a:r>
            <a:endParaRPr lang="en-US"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756617"/>
            <a:ext cx="2286000" cy="1905399"/>
          </a:xfrm>
          <a:prstGeom prst="rect">
            <a:avLst/>
          </a:prstGeom>
        </p:spPr>
      </p:pic>
    </p:spTree>
    <p:extLst>
      <p:ext uri="{BB962C8B-B14F-4D97-AF65-F5344CB8AC3E}">
        <p14:creationId xmlns:p14="http://schemas.microsoft.com/office/powerpoint/2010/main" val="3279525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7467600" cy="4873752"/>
          </a:xfrm>
        </p:spPr>
        <p:txBody>
          <a:bodyPr/>
          <a:lstStyle/>
          <a:p>
            <a:pPr marL="0" indent="0">
              <a:buNone/>
            </a:pPr>
            <a:r>
              <a:rPr lang="en-US" b="1" dirty="0"/>
              <a:t>When water </a:t>
            </a:r>
            <a:r>
              <a:rPr lang="en-US" b="1" dirty="0" smtClean="0"/>
              <a:t>melts, </a:t>
            </a:r>
            <a:r>
              <a:rPr lang="en-US" b="1" dirty="0"/>
              <a:t>it undergoes</a:t>
            </a:r>
            <a:r>
              <a:rPr lang="en-US" dirty="0" smtClean="0"/>
              <a:t>:</a:t>
            </a:r>
          </a:p>
          <a:p>
            <a:pPr marL="0" indent="0">
              <a:buNone/>
            </a:pPr>
            <a:endParaRPr lang="en-US" dirty="0"/>
          </a:p>
          <a:p>
            <a:pPr marL="1463040" lvl="5" indent="0">
              <a:buNone/>
            </a:pPr>
            <a:r>
              <a:rPr lang="en-US" sz="4000" dirty="0"/>
              <a:t>a. a physical change</a:t>
            </a:r>
          </a:p>
          <a:p>
            <a:pPr marL="1463040" lvl="5" indent="0">
              <a:buNone/>
            </a:pPr>
            <a:r>
              <a:rPr lang="en-US" sz="4000" dirty="0"/>
              <a:t>b. a chemical change</a:t>
            </a:r>
          </a:p>
          <a:p>
            <a:pPr marL="0" indent="0">
              <a:buNone/>
            </a:pPr>
            <a:endParaRPr lang="en-US" dirty="0"/>
          </a:p>
        </p:txBody>
      </p:sp>
    </p:spTree>
    <p:extLst>
      <p:ext uri="{BB962C8B-B14F-4D97-AF65-F5344CB8AC3E}">
        <p14:creationId xmlns:p14="http://schemas.microsoft.com/office/powerpoint/2010/main" val="1715709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6934200" cy="838200"/>
          </a:xfrm>
        </p:spPr>
        <p:txBody>
          <a:bodyPr>
            <a:noAutofit/>
          </a:bodyPr>
          <a:lstStyle/>
          <a:p>
            <a:pPr>
              <a:tabLst>
                <a:tab pos="234950" algn="l"/>
              </a:tabLst>
            </a:pPr>
            <a:r>
              <a:rPr lang="en-US" sz="7200" dirty="0" smtClean="0">
                <a:solidFill>
                  <a:srgbClr val="FF0000"/>
                </a:solidFill>
              </a:rPr>
              <a:t>Study Guide</a:t>
            </a:r>
            <a:endParaRPr lang="en-US" sz="7200" dirty="0">
              <a:solidFill>
                <a:srgbClr val="FF0000"/>
              </a:solidFill>
            </a:endParaRPr>
          </a:p>
        </p:txBody>
      </p:sp>
      <p:sp>
        <p:nvSpPr>
          <p:cNvPr id="3" name="Subtitle 2"/>
          <p:cNvSpPr>
            <a:spLocks noGrp="1"/>
          </p:cNvSpPr>
          <p:nvPr>
            <p:ph type="subTitle" idx="1"/>
          </p:nvPr>
        </p:nvSpPr>
        <p:spPr>
          <a:xfrm>
            <a:off x="1904437" y="812249"/>
            <a:ext cx="6172200" cy="685800"/>
          </a:xfrm>
        </p:spPr>
        <p:txBody>
          <a:bodyPr>
            <a:normAutofit/>
          </a:bodyPr>
          <a:lstStyle/>
          <a:p>
            <a:r>
              <a:rPr lang="en-US" sz="3200" dirty="0" smtClean="0"/>
              <a:t>for EOC exam w Ms. Corral</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124200"/>
            <a:ext cx="5943600" cy="3669030"/>
          </a:xfrm>
          <a:prstGeom prst="rect">
            <a:avLst/>
          </a:prstGeom>
        </p:spPr>
      </p:pic>
    </p:spTree>
    <p:extLst>
      <p:ext uri="{BB962C8B-B14F-4D97-AF65-F5344CB8AC3E}">
        <p14:creationId xmlns:p14="http://schemas.microsoft.com/office/powerpoint/2010/main" val="392180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639762"/>
          </a:xfrm>
        </p:spPr>
        <p:txBody>
          <a:bodyPr>
            <a:normAutofit fontScale="90000"/>
          </a:bodyPr>
          <a:lstStyle/>
          <a:p>
            <a:pPr algn="ctr"/>
            <a:r>
              <a:rPr lang="en-US" b="1" dirty="0"/>
              <a:t>Which of the following could be an atom</a:t>
            </a:r>
            <a:r>
              <a:rPr lang="en-US" b="1" dirty="0" smtClean="0"/>
              <a:t>?</a:t>
            </a:r>
            <a:endParaRPr lang="en-US" b="1" dirty="0"/>
          </a:p>
        </p:txBody>
      </p:sp>
      <p:sp>
        <p:nvSpPr>
          <p:cNvPr id="3" name="Content Placeholder 2"/>
          <p:cNvSpPr>
            <a:spLocks noGrp="1"/>
          </p:cNvSpPr>
          <p:nvPr>
            <p:ph sz="quarter" idx="1"/>
          </p:nvPr>
        </p:nvSpPr>
        <p:spPr>
          <a:xfrm>
            <a:off x="685800" y="1295400"/>
            <a:ext cx="7696200" cy="4873752"/>
          </a:xfrm>
        </p:spPr>
        <p:txBody>
          <a:bodyPr>
            <a:normAutofit/>
          </a:bodyPr>
          <a:lstStyle/>
          <a:p>
            <a:pPr marL="0" indent="0">
              <a:buNone/>
            </a:pPr>
            <a:r>
              <a:rPr lang="en-US" sz="2800" b="1" dirty="0" smtClean="0"/>
              <a:t>0 </a:t>
            </a:r>
            <a:r>
              <a:rPr lang="en-US" sz="2800" b="1" dirty="0"/>
              <a:t>protons, 2 neutrons, and 0 </a:t>
            </a:r>
            <a:r>
              <a:rPr lang="en-US" sz="2800" b="1" dirty="0" smtClean="0"/>
              <a:t>electrons</a:t>
            </a:r>
          </a:p>
          <a:p>
            <a:pPr marL="0" indent="0">
              <a:buNone/>
            </a:pPr>
            <a:endParaRPr lang="en-US" sz="2800" b="1" dirty="0"/>
          </a:p>
          <a:p>
            <a:pPr marL="0" indent="0">
              <a:buNone/>
            </a:pPr>
            <a:r>
              <a:rPr lang="en-US" sz="2800" b="1" dirty="0" smtClean="0"/>
              <a:t>2 </a:t>
            </a:r>
            <a:r>
              <a:rPr lang="en-US" sz="2800" b="1" dirty="0"/>
              <a:t>protons, 2 neutrons, and 0 </a:t>
            </a:r>
            <a:r>
              <a:rPr lang="en-US" sz="2800" b="1" dirty="0" smtClean="0"/>
              <a:t>electrons</a:t>
            </a:r>
          </a:p>
          <a:p>
            <a:pPr marL="0" indent="0">
              <a:buNone/>
            </a:pPr>
            <a:endParaRPr lang="en-US" sz="2800" b="1" dirty="0"/>
          </a:p>
          <a:p>
            <a:pPr marL="0" indent="0">
              <a:buNone/>
            </a:pPr>
            <a:r>
              <a:rPr lang="en-US" sz="2800" b="1" dirty="0" smtClean="0"/>
              <a:t>2 </a:t>
            </a:r>
            <a:r>
              <a:rPr lang="en-US" sz="2800" b="1" dirty="0"/>
              <a:t>protons, 2 neutrons, and 2 </a:t>
            </a:r>
            <a:r>
              <a:rPr lang="en-US" sz="2800" b="1" dirty="0" smtClean="0"/>
              <a:t>electrons</a:t>
            </a:r>
          </a:p>
          <a:p>
            <a:pPr marL="0" indent="0">
              <a:buNone/>
            </a:pPr>
            <a:endParaRPr lang="en-US" sz="2800" b="1" dirty="0"/>
          </a:p>
          <a:p>
            <a:pPr marL="0" indent="0">
              <a:buNone/>
            </a:pPr>
            <a:r>
              <a:rPr lang="en-US" sz="2800" b="1" dirty="0" smtClean="0"/>
              <a:t>2 </a:t>
            </a:r>
            <a:r>
              <a:rPr lang="en-US" sz="2800" b="1" dirty="0"/>
              <a:t>protons, 0 neutrons, and 0 electrons</a:t>
            </a:r>
          </a:p>
          <a:p>
            <a:pPr marL="0" indent="0">
              <a:buNone/>
            </a:pPr>
            <a:endParaRPr lang="en-US" sz="2800" b="1" dirty="0"/>
          </a:p>
        </p:txBody>
      </p:sp>
    </p:spTree>
    <p:extLst>
      <p:ext uri="{BB962C8B-B14F-4D97-AF65-F5344CB8AC3E}">
        <p14:creationId xmlns:p14="http://schemas.microsoft.com/office/powerpoint/2010/main" val="385971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1371600"/>
          </a:xfrm>
        </p:spPr>
        <p:txBody>
          <a:bodyPr>
            <a:normAutofit fontScale="90000"/>
          </a:bodyPr>
          <a:lstStyle/>
          <a:p>
            <a:r>
              <a:rPr lang="en-US" b="1" dirty="0"/>
              <a:t>Energetic particles that move in all directions around the nucleus of an atom are called</a:t>
            </a:r>
            <a:r>
              <a:rPr lang="en-US" b="1" dirty="0" smtClean="0"/>
              <a:t>:</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173" y="1905000"/>
            <a:ext cx="6650854" cy="441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8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fontScale="90000"/>
          </a:bodyPr>
          <a:lstStyle/>
          <a:p>
            <a:r>
              <a:rPr lang="en-US" dirty="0"/>
              <a:t>Which of the following types of particle found in an atom has no charge</a:t>
            </a:r>
            <a:r>
              <a:rPr lang="en-US" dirty="0" smtClean="0"/>
              <a: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096000" cy="514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34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5256"/>
            <a:ext cx="8686800" cy="1143000"/>
          </a:xfrm>
        </p:spPr>
        <p:txBody>
          <a:bodyPr>
            <a:normAutofit/>
          </a:bodyPr>
          <a:lstStyle/>
          <a:p>
            <a:r>
              <a:rPr lang="en-US" dirty="0"/>
              <a:t>The most massive particles inside an atom </a:t>
            </a:r>
            <a:r>
              <a:rPr lang="en-US" dirty="0" smtClean="0"/>
              <a:t>are: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705600" cy="565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8757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0" y="152400"/>
            <a:ext cx="8524900" cy="1630362"/>
          </a:xfrm>
        </p:spPr>
        <p:txBody>
          <a:bodyPr>
            <a:normAutofit/>
          </a:bodyPr>
          <a:lstStyle/>
          <a:p>
            <a:r>
              <a:rPr lang="en-US" dirty="0"/>
              <a:t>The element shown has a mass number of 40. How many protons, electrons, and neutrons are in the element shown</a:t>
            </a:r>
            <a:r>
              <a:rPr lang="en-US" dirty="0" smtClean="0"/>
              <a:t>?</a:t>
            </a:r>
            <a:endParaRPr lang="en-US" dirty="0"/>
          </a:p>
        </p:txBody>
      </p:sp>
      <p:pic>
        <p:nvPicPr>
          <p:cNvPr id="2051"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557450" y="2113316"/>
            <a:ext cx="3733800" cy="471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4055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826</TotalTime>
  <Words>1063</Words>
  <Application>Microsoft Office PowerPoint</Application>
  <PresentationFormat>On-screen Show (4:3)</PresentationFormat>
  <Paragraphs>139</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Calibri</vt:lpstr>
      <vt:lpstr>Century Schoolbook</vt:lpstr>
      <vt:lpstr>Times New Roman</vt:lpstr>
      <vt:lpstr>Wingdings</vt:lpstr>
      <vt:lpstr>Wingdings 2</vt:lpstr>
      <vt:lpstr>Oriel</vt:lpstr>
      <vt:lpstr>PowerPoint Presentation</vt:lpstr>
      <vt:lpstr>PowerPoint Presentation</vt:lpstr>
      <vt:lpstr>What is the atomic number for the element below?</vt:lpstr>
      <vt:lpstr>What is the atomic mass for the element below?</vt:lpstr>
      <vt:lpstr>Which of the following could be an atom?</vt:lpstr>
      <vt:lpstr>Energetic particles that move in all directions around the nucleus of an atom are called:</vt:lpstr>
      <vt:lpstr>Which of the following types of particle found in an atom has no charge?</vt:lpstr>
      <vt:lpstr>The most massive particles inside an atom are:</vt:lpstr>
      <vt:lpstr>The element shown has a mass number of 40. How many protons, electrons, and neutrons are in the element shown?</vt:lpstr>
      <vt:lpstr>In a chemical reaction: </vt:lpstr>
      <vt:lpstr>The products in a chemical reaction always:</vt:lpstr>
      <vt:lpstr>Which picture represents the gaseous state of matter?</vt:lpstr>
      <vt:lpstr>What is happening to the motion of the particles as they change states from 1 to 3?</vt:lpstr>
      <vt:lpstr>PowerPoint Presentation</vt:lpstr>
      <vt:lpstr>PowerPoint Presentation</vt:lpstr>
      <vt:lpstr>In a chemical reaction, the total mass of the reactants is:</vt:lpstr>
      <vt:lpstr>Which of the chemical equations is balanced? </vt:lpstr>
      <vt:lpstr>Which of the following chemical equations is balanced?</vt:lpstr>
      <vt:lpstr>Describe the difference between a physical change and a chemical change?</vt:lpstr>
      <vt:lpstr>PowerPoint Presentation</vt:lpstr>
      <vt:lpstr>PowerPoint Presentation</vt:lpstr>
      <vt:lpstr>PowerPoint Presentation</vt:lpstr>
      <vt:lpstr>PowerPoint Presentation</vt:lpstr>
      <vt:lpstr>PowerPoint Presentation</vt:lpstr>
      <vt:lpstr>According to the graph below, what temperature will result in the highest rate of photosynthesis? </vt:lpstr>
      <vt:lpstr>PowerPoint Presentation</vt:lpstr>
      <vt:lpstr>PowerPoint Presentation</vt:lpstr>
      <vt:lpstr>PowerPoint Presentation</vt:lpstr>
      <vt:lpstr>PowerPoint Presentation</vt:lpstr>
      <vt:lpstr>Looking at the illustration above, in what ways are plants and animals dependent on one another? </vt:lpstr>
      <vt:lpstr>PowerPoint Presentation</vt:lpstr>
      <vt:lpstr>PowerPoint Presentation</vt:lpstr>
      <vt:lpstr>What is the independent variable for the graph below?</vt:lpstr>
      <vt:lpstr> The plant growth graph shows what type of relationship? </vt:lpstr>
      <vt:lpstr>PowerPoint Presentation</vt:lpstr>
      <vt:lpstr>A scientist heated an expandable rubber container. As the container was heated, the gas inside expanded. The scientist measured the container’s size at every temperature increase of 10 degrees and then graphed the data as shown. What would be the size of the container if the temperature were 60°C?</vt:lpstr>
      <vt:lpstr>What would be the size of the container if the temperature were 60°C?</vt:lpstr>
      <vt:lpstr>PowerPoint Presentation</vt:lpstr>
      <vt:lpstr>PowerPoint Presentation</vt:lpstr>
      <vt:lpstr>PowerPoint Presentation</vt:lpstr>
      <vt:lpstr>PowerPoint Presentation</vt:lpstr>
      <vt:lpstr>Study Guide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Lualhati</dc:creator>
  <cp:lastModifiedBy>May Lualhati</cp:lastModifiedBy>
  <cp:revision>32</cp:revision>
  <dcterms:created xsi:type="dcterms:W3CDTF">2006-08-16T00:00:00Z</dcterms:created>
  <dcterms:modified xsi:type="dcterms:W3CDTF">2016-11-28T15:16:49Z</dcterms:modified>
</cp:coreProperties>
</file>