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404" r:id="rId2"/>
    <p:sldId id="405" r:id="rId3"/>
    <p:sldId id="406" r:id="rId4"/>
    <p:sldId id="407" r:id="rId5"/>
    <p:sldId id="408" r:id="rId6"/>
    <p:sldId id="409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  <a:srgbClr val="CC9900"/>
    <a:srgbClr val="FFFF00"/>
    <a:srgbClr val="FF33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8" autoAdjust="0"/>
    <p:restoredTop sz="94660"/>
  </p:normalViewPr>
  <p:slideViewPr>
    <p:cSldViewPr>
      <p:cViewPr varScale="1">
        <p:scale>
          <a:sx n="70" d="100"/>
          <a:sy n="70" d="100"/>
        </p:scale>
        <p:origin x="13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1236303-1C6E-4721-A335-1CB7FC7C8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22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AD35-38DF-4AC2-A6FD-365619D72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CB3BA-BDAE-4D41-987B-78DDEE7C8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B23F9-18F5-4F9C-822E-E26DD2E3B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A025-D9AA-4E3A-B5D9-13E691C1E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C4F9A-E59B-4A31-83AC-53CC53C4D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6E30-277B-47D5-A97E-B189E1178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E93C1-B444-45FF-86E7-E75884C9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E5E21-8B22-44CB-BC17-493959EE1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529EB-CE60-4C71-909C-DC64DE05A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58651-C93F-482E-BFF8-2BD8E7063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3F50-9FCA-4064-A6DF-920D33756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626751-0235-4D2C-9C90-4020E771C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57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7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States of Matter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324869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5400" b="1" dirty="0" smtClean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400" b="1" dirty="0" smtClean="0"/>
              <a:t>Vocabulary </a:t>
            </a:r>
            <a:endParaRPr lang="en-US" sz="5400" b="1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400" b="1" dirty="0"/>
              <a:t>Week </a:t>
            </a:r>
            <a:r>
              <a:rPr lang="en-US" sz="5400" b="1" dirty="0"/>
              <a:t>7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2347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4716463" y="536575"/>
            <a:ext cx="0" cy="63214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522288" y="3522663"/>
            <a:ext cx="85486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651125" y="0"/>
            <a:ext cx="362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charset="0"/>
              </a:rPr>
              <a:t>Week 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</a:rPr>
              <a:t>7</a:t>
            </a:r>
            <a:r>
              <a:rPr lang="en-US" sz="2400" dirty="0" smtClean="0">
                <a:solidFill>
                  <a:srgbClr val="000000"/>
                </a:solidFill>
                <a:latin typeface="Times New Roman" charset="0"/>
              </a:rPr>
              <a:t>:  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</a:rPr>
              <a:t>Vocabulary</a:t>
            </a:r>
            <a:endParaRPr lang="en-US" sz="2400" dirty="0"/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1295400" y="1600200"/>
            <a:ext cx="2514600" cy="990600"/>
            <a:chOff x="750" y="992"/>
            <a:chExt cx="1232" cy="531"/>
          </a:xfrm>
        </p:grpSpPr>
        <p:sp>
          <p:nvSpPr>
            <p:cNvPr id="40966" name="Oval 6"/>
            <p:cNvSpPr>
              <a:spLocks noChangeArrowheads="1"/>
            </p:cNvSpPr>
            <p:nvPr/>
          </p:nvSpPr>
          <p:spPr bwMode="auto">
            <a:xfrm>
              <a:off x="750" y="992"/>
              <a:ext cx="1232" cy="531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956" y="1058"/>
              <a:ext cx="82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Times New Roman" charset="0"/>
                </a:rPr>
                <a:t> </a:t>
              </a:r>
              <a:endParaRPr lang="en-US" sz="1100"/>
            </a:p>
          </p:txBody>
        </p:sp>
      </p:grpSp>
      <p:sp>
        <p:nvSpPr>
          <p:cNvPr id="40968" name="Line 8"/>
          <p:cNvSpPr>
            <a:spLocks noChangeShapeType="1"/>
          </p:cNvSpPr>
          <p:nvPr/>
        </p:nvSpPr>
        <p:spPr bwMode="auto">
          <a:xfrm flipH="1">
            <a:off x="2438400" y="501650"/>
            <a:ext cx="15875" cy="1022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2438400" y="2590800"/>
            <a:ext cx="0" cy="1600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511175" y="2101850"/>
            <a:ext cx="8683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3733800" y="2109788"/>
            <a:ext cx="914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5791200" y="1371600"/>
            <a:ext cx="2457450" cy="1219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1143000" y="4267200"/>
            <a:ext cx="2667000" cy="1219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5562600" y="4114800"/>
            <a:ext cx="2971800" cy="1163638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2430463" y="5562600"/>
            <a:ext cx="7937" cy="1346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304800" y="4876800"/>
            <a:ext cx="7762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3654425" y="5019675"/>
            <a:ext cx="22399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4625975" y="2109788"/>
            <a:ext cx="12334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7002463" y="536575"/>
            <a:ext cx="7937" cy="9112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7026274" y="2492376"/>
            <a:ext cx="5592" cy="165462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8270875" y="2101850"/>
            <a:ext cx="7667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>
            <a:off x="7059611" y="5206620"/>
            <a:ext cx="11114" cy="16922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8226425" y="5003800"/>
            <a:ext cx="8445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568325" y="527050"/>
            <a:ext cx="8559800" cy="0"/>
          </a:xfrm>
          <a:prstGeom prst="line">
            <a:avLst/>
          </a:prstGeom>
          <a:noFill/>
          <a:ln w="38100">
            <a:solidFill>
              <a:srgbClr val="FF0000">
                <a:alpha val="50981"/>
              </a:srgbClr>
            </a:solidFill>
            <a:round/>
            <a:headEnd type="none" w="med" len="sm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0" y="504825"/>
            <a:ext cx="14097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Times New Roman" charset="0"/>
              </a:rPr>
              <a:t>Definition:</a:t>
            </a:r>
            <a:endParaRPr lang="en-US" sz="1500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46038" y="3490913"/>
            <a:ext cx="14557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Times New Roman" charset="0"/>
              </a:rPr>
              <a:t>Definition:</a:t>
            </a:r>
            <a:endParaRPr lang="en-US" sz="1500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4743450" y="496888"/>
            <a:ext cx="14557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Times New Roman" charset="0"/>
              </a:rPr>
              <a:t>Definition:</a:t>
            </a:r>
            <a:endParaRPr lang="en-US" sz="1500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4789488" y="3500438"/>
            <a:ext cx="14557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Times New Roman" charset="0"/>
              </a:rPr>
              <a:t>Definition:</a:t>
            </a:r>
            <a:endParaRPr lang="en-US" sz="1500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3581400" y="2133600"/>
            <a:ext cx="1385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Times New Roman" charset="0"/>
              </a:rPr>
              <a:t>Sentence:</a:t>
            </a:r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 </a:t>
            </a:r>
            <a:endParaRPr lang="en-US" sz="1400"/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8058150" y="2163763"/>
            <a:ext cx="11350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Times New Roman" charset="0"/>
              </a:rPr>
              <a:t>Sentence: </a:t>
            </a:r>
            <a:endParaRPr lang="en-US" sz="1400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3565525" y="4997450"/>
            <a:ext cx="15017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Sentence: </a:t>
            </a:r>
            <a:endParaRPr lang="en-US" sz="1600"/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7966075" y="5091113"/>
            <a:ext cx="1250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Times New Roman" charset="0"/>
              </a:rPr>
              <a:t>Sentence: </a:t>
            </a:r>
            <a:endParaRPr lang="en-US" sz="1500"/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2435225" y="522288"/>
            <a:ext cx="1592263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  <a:latin typeface="Times New Roman" charset="0"/>
              </a:rPr>
              <a:t>P</a:t>
            </a:r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ictograph:</a:t>
            </a:r>
            <a:endParaRPr lang="en-US" sz="1600"/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7029450" y="487363"/>
            <a:ext cx="16383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Times New Roman" charset="0"/>
              </a:rPr>
              <a:t>Pictograph:</a:t>
            </a:r>
            <a:endParaRPr lang="en-US" sz="1500"/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2446338" y="3508375"/>
            <a:ext cx="16605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Pictograph:</a:t>
            </a:r>
            <a:endParaRPr lang="en-US" sz="1600"/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6983413" y="3475038"/>
            <a:ext cx="166211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  <a:latin typeface="Times New Roman" charset="0"/>
              </a:rPr>
              <a:t>Pictograph:</a:t>
            </a:r>
            <a:endParaRPr lang="en-US" sz="1600"/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22225" y="2112963"/>
            <a:ext cx="17081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Times New Roman" charset="0"/>
              </a:rPr>
              <a:t>Word Works:</a:t>
            </a:r>
            <a:endParaRPr lang="en-US" sz="1400"/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114300" y="5091113"/>
            <a:ext cx="1752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Times New Roman" charset="0"/>
              </a:rPr>
              <a:t>Word Works:</a:t>
            </a:r>
            <a:endParaRPr lang="en-US" sz="1400"/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4721225" y="5091113"/>
            <a:ext cx="170656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Times New Roman" charset="0"/>
              </a:rPr>
              <a:t>Word Works:</a:t>
            </a:r>
            <a:endParaRPr lang="en-US" sz="1400"/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4686300" y="2214563"/>
            <a:ext cx="18208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>
                <a:solidFill>
                  <a:srgbClr val="0000FF"/>
                </a:solidFill>
                <a:latin typeface="Times New Roman" charset="0"/>
              </a:rPr>
              <a:t>Word Works:</a:t>
            </a:r>
            <a:endParaRPr lang="en-US" sz="1500"/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1676400" y="15240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states </a:t>
            </a:r>
            <a:r>
              <a:rPr lang="en-US" sz="3200" b="1" dirty="0">
                <a:solidFill>
                  <a:srgbClr val="FF0000"/>
                </a:solidFill>
              </a:rPr>
              <a:t>of matter</a:t>
            </a:r>
          </a:p>
        </p:txBody>
      </p:sp>
      <p:sp>
        <p:nvSpPr>
          <p:cNvPr id="41002" name="Text Box 42"/>
          <p:cNvSpPr txBox="1">
            <a:spLocks noChangeArrowheads="1"/>
          </p:cNvSpPr>
          <p:nvPr/>
        </p:nvSpPr>
        <p:spPr bwMode="auto">
          <a:xfrm>
            <a:off x="5715000" y="16002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</a:rPr>
              <a:t>energy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1295400" y="4343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physical </a:t>
            </a:r>
            <a:r>
              <a:rPr lang="en-US" sz="3200" b="1" dirty="0">
                <a:solidFill>
                  <a:srgbClr val="FF0000"/>
                </a:solidFill>
              </a:rPr>
              <a:t>change</a:t>
            </a:r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5486400" y="41910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chemical </a:t>
            </a:r>
            <a:r>
              <a:rPr lang="en-US" sz="3200" b="1" dirty="0">
                <a:solidFill>
                  <a:srgbClr val="FF0000"/>
                </a:solidFill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16736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152400" y="228600"/>
            <a:ext cx="8991600" cy="6477000"/>
            <a:chOff x="801" y="1264"/>
            <a:chExt cx="10800" cy="13140"/>
          </a:xfrm>
        </p:grpSpPr>
        <p:grpSp>
          <p:nvGrpSpPr>
            <p:cNvPr id="41987" name="Group 3"/>
            <p:cNvGrpSpPr>
              <a:grpSpLocks/>
            </p:cNvGrpSpPr>
            <p:nvPr/>
          </p:nvGrpSpPr>
          <p:grpSpPr bwMode="auto">
            <a:xfrm>
              <a:off x="801" y="1264"/>
              <a:ext cx="10620" cy="13140"/>
              <a:chOff x="801" y="1264"/>
              <a:chExt cx="10620" cy="13140"/>
            </a:xfrm>
          </p:grpSpPr>
          <p:sp>
            <p:nvSpPr>
              <p:cNvPr id="41988" name="Rectangle 4"/>
              <p:cNvSpPr>
                <a:spLocks noChangeArrowheads="1"/>
              </p:cNvSpPr>
              <p:nvPr/>
            </p:nvSpPr>
            <p:spPr bwMode="auto">
              <a:xfrm>
                <a:off x="801" y="1264"/>
                <a:ext cx="10620" cy="131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" name="Line 5"/>
              <p:cNvSpPr>
                <a:spLocks noChangeShapeType="1"/>
              </p:cNvSpPr>
              <p:nvPr/>
            </p:nvSpPr>
            <p:spPr bwMode="auto">
              <a:xfrm>
                <a:off x="6021" y="1264"/>
                <a:ext cx="0" cy="131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0" name="Line 6"/>
              <p:cNvSpPr>
                <a:spLocks noChangeShapeType="1"/>
              </p:cNvSpPr>
              <p:nvPr/>
            </p:nvSpPr>
            <p:spPr bwMode="auto">
              <a:xfrm>
                <a:off x="801" y="7744"/>
                <a:ext cx="106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1" name="Oval 7"/>
              <p:cNvSpPr>
                <a:spLocks noChangeArrowheads="1"/>
              </p:cNvSpPr>
              <p:nvPr/>
            </p:nvSpPr>
            <p:spPr bwMode="auto">
              <a:xfrm>
                <a:off x="4221" y="6484"/>
                <a:ext cx="3780" cy="252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801" y="1264"/>
              <a:ext cx="32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Friendly Definition</a:t>
              </a:r>
              <a:endParaRPr lang="en-US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6021" y="1264"/>
              <a:ext cx="3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Pictograph</a:t>
              </a:r>
              <a:endParaRPr lang="en-US"/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801" y="7744"/>
              <a:ext cx="32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Wordwork</a:t>
              </a:r>
              <a:endParaRPr lang="en-US"/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8001" y="7744"/>
              <a:ext cx="3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Analogy/7-up Sentence</a:t>
              </a:r>
              <a:endParaRPr lang="en-US"/>
            </a:p>
          </p:txBody>
        </p:sp>
      </p:grp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04800" y="533400"/>
            <a:ext cx="4191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The physical forms in which a substance can exist (solid, liquid, gas, and plasma)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3048000" y="2743200"/>
            <a:ext cx="304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states of matter</a:t>
            </a:r>
          </a:p>
        </p:txBody>
      </p:sp>
      <p:graphicFrame>
        <p:nvGraphicFramePr>
          <p:cNvPr id="42047" name="Group 63"/>
          <p:cNvGraphicFramePr>
            <a:graphicFrameLocks noGrp="1"/>
          </p:cNvGraphicFramePr>
          <p:nvPr>
            <p:extLst/>
          </p:nvPr>
        </p:nvGraphicFramePr>
        <p:xfrm>
          <a:off x="228600" y="3962400"/>
          <a:ext cx="3657600" cy="271272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Definite shape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Definite volume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plasma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35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52400" y="228600"/>
            <a:ext cx="8991600" cy="6477000"/>
            <a:chOff x="801" y="1264"/>
            <a:chExt cx="10800" cy="13140"/>
          </a:xfrm>
        </p:grpSpPr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>
              <a:off x="801" y="1264"/>
              <a:ext cx="10620" cy="13140"/>
              <a:chOff x="801" y="1264"/>
              <a:chExt cx="10620" cy="13140"/>
            </a:xfrm>
          </p:grpSpPr>
          <p:sp>
            <p:nvSpPr>
              <p:cNvPr id="43012" name="Rectangle 4"/>
              <p:cNvSpPr>
                <a:spLocks noChangeArrowheads="1"/>
              </p:cNvSpPr>
              <p:nvPr/>
            </p:nvSpPr>
            <p:spPr bwMode="auto">
              <a:xfrm>
                <a:off x="801" y="1264"/>
                <a:ext cx="10620" cy="131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" name="Line 5"/>
              <p:cNvSpPr>
                <a:spLocks noChangeShapeType="1"/>
              </p:cNvSpPr>
              <p:nvPr/>
            </p:nvSpPr>
            <p:spPr bwMode="auto">
              <a:xfrm>
                <a:off x="6021" y="1264"/>
                <a:ext cx="0" cy="131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801" y="7744"/>
                <a:ext cx="106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Oval 7"/>
              <p:cNvSpPr>
                <a:spLocks noChangeArrowheads="1"/>
              </p:cNvSpPr>
              <p:nvPr/>
            </p:nvSpPr>
            <p:spPr bwMode="auto">
              <a:xfrm>
                <a:off x="4221" y="6484"/>
                <a:ext cx="3780" cy="252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801" y="1264"/>
              <a:ext cx="32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Friendly Definition</a:t>
              </a:r>
              <a:endParaRPr lang="en-US"/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6021" y="1264"/>
              <a:ext cx="3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Pictograph</a:t>
              </a:r>
              <a:endParaRPr lang="en-US"/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801" y="7744"/>
              <a:ext cx="32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Wordwork</a:t>
              </a:r>
              <a:endParaRPr lang="en-US"/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8001" y="7744"/>
              <a:ext cx="3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Analogy/7-up Sentence</a:t>
              </a:r>
              <a:endParaRPr lang="en-US"/>
            </a:p>
          </p:txBody>
        </p:sp>
      </p:grp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04800" y="533400"/>
            <a:ext cx="419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 smtClean="0"/>
              <a:t>- the </a:t>
            </a:r>
            <a:r>
              <a:rPr lang="en-US" sz="2800" b="1" i="1" dirty="0"/>
              <a:t>ability to </a:t>
            </a:r>
            <a:r>
              <a:rPr lang="en-US" sz="2800" b="1" i="1" dirty="0" smtClean="0"/>
              <a:t>cause changes, such as in temperature or speed</a:t>
            </a:r>
            <a:endParaRPr lang="en-US" sz="2800" b="1" dirty="0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124200" y="28956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</a:rPr>
              <a:t>energy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81000" y="21336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/>
              <a:t>(measured in joules)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52400" y="3886200"/>
            <a:ext cx="426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More energy causes heat.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/>
              <a:t>Taking energy away causes cold.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ym typeface="Wingdings" pitchFamily="2" charset="2"/>
              </a:rPr>
              <a:t> Changes state of matter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013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0" grpId="0" autoUpdateAnimBg="0"/>
      <p:bldP spid="43024" grpId="0"/>
      <p:bldP spid="430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52400" y="228600"/>
            <a:ext cx="8991600" cy="6477000"/>
            <a:chOff x="801" y="1264"/>
            <a:chExt cx="10800" cy="13140"/>
          </a:xfrm>
        </p:grpSpPr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801" y="1264"/>
              <a:ext cx="10620" cy="13140"/>
              <a:chOff x="801" y="1264"/>
              <a:chExt cx="10620" cy="13140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801" y="1264"/>
                <a:ext cx="10620" cy="131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6021" y="1264"/>
                <a:ext cx="0" cy="131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801" y="7744"/>
                <a:ext cx="106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auto">
              <a:xfrm>
                <a:off x="4221" y="6484"/>
                <a:ext cx="3780" cy="252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801" y="1264"/>
              <a:ext cx="32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Friendly Definition</a:t>
              </a:r>
              <a:endParaRPr lang="en-US"/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6021" y="1264"/>
              <a:ext cx="3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Pictograph</a:t>
              </a:r>
              <a:endParaRPr 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801" y="7744"/>
              <a:ext cx="32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Wordwork</a:t>
              </a:r>
              <a:endParaRPr lang="en-US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001" y="7744"/>
              <a:ext cx="3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Analogy/7-up Sentence</a:t>
              </a:r>
              <a:endParaRPr lang="en-US"/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276600" y="2971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85800" y="914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200400" y="327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581400" y="28956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physical change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04800" y="609600"/>
            <a:ext cx="4038600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/>
              <a:t>A change in a substance that does not change its identity.</a:t>
            </a:r>
          </a:p>
          <a:p>
            <a:pPr>
              <a:spcBef>
                <a:spcPct val="50000"/>
              </a:spcBef>
            </a:pPr>
            <a:r>
              <a:rPr lang="en-US" sz="2300" b="1" i="1"/>
              <a:t>(change with temperature, pressure, or force)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4038600"/>
            <a:ext cx="43459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look different, but still is the same substance </a:t>
            </a:r>
            <a:endParaRPr lang="en-US" sz="2800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ce (H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O)  water </a:t>
            </a:r>
            <a:r>
              <a:rPr lang="en-US" dirty="0">
                <a:sym typeface="Wingdings" pitchFamily="2" charset="2"/>
              </a:rPr>
              <a:t>(H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)  steam </a:t>
            </a:r>
            <a:r>
              <a:rPr lang="en-US" dirty="0">
                <a:sym typeface="Wingdings" pitchFamily="2" charset="2"/>
              </a:rPr>
              <a:t>(H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8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utoUpdateAnimBg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228600" y="228600"/>
            <a:ext cx="8991600" cy="6477000"/>
            <a:chOff x="801" y="1264"/>
            <a:chExt cx="10800" cy="13140"/>
          </a:xfrm>
        </p:grpSpPr>
        <p:grpSp>
          <p:nvGrpSpPr>
            <p:cNvPr id="12291" name="Group 3"/>
            <p:cNvGrpSpPr>
              <a:grpSpLocks/>
            </p:cNvGrpSpPr>
            <p:nvPr/>
          </p:nvGrpSpPr>
          <p:grpSpPr bwMode="auto">
            <a:xfrm>
              <a:off x="801" y="1264"/>
              <a:ext cx="10620" cy="13140"/>
              <a:chOff x="801" y="1264"/>
              <a:chExt cx="10620" cy="13140"/>
            </a:xfrm>
          </p:grpSpPr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801" y="1264"/>
                <a:ext cx="10620" cy="13140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3" name="Line 5"/>
              <p:cNvSpPr>
                <a:spLocks noChangeShapeType="1"/>
              </p:cNvSpPr>
              <p:nvPr/>
            </p:nvSpPr>
            <p:spPr bwMode="auto">
              <a:xfrm>
                <a:off x="6021" y="1264"/>
                <a:ext cx="0" cy="131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>
                <a:off x="801" y="7744"/>
                <a:ext cx="106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Oval 7"/>
              <p:cNvSpPr>
                <a:spLocks noChangeArrowheads="1"/>
              </p:cNvSpPr>
              <p:nvPr/>
            </p:nvSpPr>
            <p:spPr bwMode="auto">
              <a:xfrm>
                <a:off x="4221" y="6484"/>
                <a:ext cx="3780" cy="252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801" y="1264"/>
              <a:ext cx="32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Friendly Definition</a:t>
              </a:r>
              <a:endParaRPr 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6021" y="1264"/>
              <a:ext cx="3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Pictograph</a:t>
              </a:r>
              <a:endParaRPr lang="en-US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801" y="7744"/>
              <a:ext cx="32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Wordwork</a:t>
              </a:r>
              <a:endParaRPr lang="en-US"/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8001" y="7744"/>
              <a:ext cx="3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/>
                <a:t>Analogy/7-up Sentence</a:t>
              </a:r>
              <a:endParaRPr lang="en-US"/>
            </a:p>
          </p:txBody>
        </p:sp>
      </p:grp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76600" y="2971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85800" y="914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200400" y="327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352800" y="2743200"/>
            <a:ext cx="243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chemical change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04800" y="457200"/>
            <a:ext cx="40386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/>
              <a:t> transforms one kind of matter into another kind with different properties</a:t>
            </a:r>
          </a:p>
          <a:p>
            <a:pPr>
              <a:spcBef>
                <a:spcPct val="50000"/>
              </a:spcBef>
            </a:pPr>
            <a:endParaRPr lang="en-US" sz="3200" b="1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6172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dirty="0"/>
              <a:t> smell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81000" y="5334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dirty="0"/>
              <a:t> bubbles or gas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81000" y="5867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dirty="0"/>
              <a:t> color change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28600" y="3886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Clues to chemical change: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81000" y="4343400"/>
            <a:ext cx="4038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dirty="0"/>
              <a:t> heat or cold </a:t>
            </a:r>
            <a:r>
              <a:rPr lang="en-US" sz="2400" b="1" dirty="0" smtClean="0"/>
              <a:t>produced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dirty="0" smtClean="0"/>
              <a:t>solid formation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59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utoUpdateAnimBg="0"/>
      <p:bldP spid="12305" grpId="0" autoUpdateAnimBg="0"/>
      <p:bldP spid="12306" grpId="0" autoUpdateAnimBg="0"/>
      <p:bldP spid="12307" grpId="0" autoUpdateAnimBg="0"/>
      <p:bldP spid="12308" grpId="0" autoUpdateAnimBg="0"/>
      <p:bldP spid="1230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22961</TotalTime>
  <Words>235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</dc:creator>
  <cp:lastModifiedBy>May Lualhati</cp:lastModifiedBy>
  <cp:revision>217</cp:revision>
  <cp:lastPrinted>2013-10-31T20:22:46Z</cp:lastPrinted>
  <dcterms:created xsi:type="dcterms:W3CDTF">2006-10-20T00:41:57Z</dcterms:created>
  <dcterms:modified xsi:type="dcterms:W3CDTF">2015-08-29T17:42:24Z</dcterms:modified>
</cp:coreProperties>
</file>